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drawings/drawing3.xml" ContentType="application/vnd.openxmlformats-officedocument.drawingml.chartshape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</p:sldMasterIdLst>
  <p:notesMasterIdLst>
    <p:notesMasterId r:id="rId22"/>
  </p:notesMasterIdLst>
  <p:sldIdLst>
    <p:sldId id="256" r:id="rId2"/>
    <p:sldId id="258" r:id="rId3"/>
    <p:sldId id="298" r:id="rId4"/>
    <p:sldId id="262" r:id="rId5"/>
    <p:sldId id="283" r:id="rId6"/>
    <p:sldId id="270" r:id="rId7"/>
    <p:sldId id="300" r:id="rId8"/>
    <p:sldId id="297" r:id="rId9"/>
    <p:sldId id="317" r:id="rId10"/>
    <p:sldId id="321" r:id="rId11"/>
    <p:sldId id="315" r:id="rId12"/>
    <p:sldId id="316" r:id="rId13"/>
    <p:sldId id="319" r:id="rId14"/>
    <p:sldId id="318" r:id="rId15"/>
    <p:sldId id="305" r:id="rId16"/>
    <p:sldId id="313" r:id="rId17"/>
    <p:sldId id="302" r:id="rId18"/>
    <p:sldId id="304" r:id="rId19"/>
    <p:sldId id="312" r:id="rId20"/>
    <p:sldId id="31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951" autoAdjust="0"/>
  </p:normalViewPr>
  <p:slideViewPr>
    <p:cSldViewPr snapToGrid="0">
      <p:cViewPr varScale="1">
        <p:scale>
          <a:sx n="74" d="100"/>
          <a:sy n="74" d="100"/>
        </p:scale>
        <p:origin x="-55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oleObject" Target="../embeddings/oleObject1.bin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2.xml"/><Relationship Id="rId2" Type="http://schemas.openxmlformats.org/officeDocument/2006/relationships/oleObject" Target="../embeddings/oleObject2.bin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3.bin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3.xml"/><Relationship Id="rId2" Type="http://schemas.openxmlformats.org/officeDocument/2006/relationships/oleObject" Target="../embeddings/oleObject4.bin"/><Relationship Id="rId1" Type="http://schemas.openxmlformats.org/officeDocument/2006/relationships/themeOverride" Target="../theme/themeOverrid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'response sheet 22'!$N$1</c:f>
              <c:strCache>
                <c:ptCount val="1"/>
                <c:pt idx="0">
                  <c:v>How many average attempts before successfully finding the proper vein ?</c:v>
                </c:pt>
              </c:strCache>
            </c:strRef>
          </c:tx>
          <c:invertIfNegative val="0"/>
          <c:val>
            <c:numRef>
              <c:f>'response sheet 22'!$N$2:$N$6</c:f>
              <c:numCache>
                <c:formatCode>General</c:formatCode>
                <c:ptCount val="5"/>
                <c:pt idx="0">
                  <c:v>7</c:v>
                </c:pt>
                <c:pt idx="1">
                  <c:v>8</c:v>
                </c:pt>
                <c:pt idx="2">
                  <c:v>7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3900672"/>
        <c:axId val="123902592"/>
      </c:barChart>
      <c:catAx>
        <c:axId val="1239006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sz="1200"/>
                  <a:t>scale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123902592"/>
        <c:crosses val="autoZero"/>
        <c:auto val="1"/>
        <c:lblAlgn val="ctr"/>
        <c:lblOffset val="100"/>
        <c:noMultiLvlLbl val="0"/>
      </c:catAx>
      <c:valAx>
        <c:axId val="12390259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200"/>
                  <a:t>no. of responses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23900672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  <c:userShapes r:id="rId3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'response sheet 22'!$P$1</c:f>
              <c:strCache>
                <c:ptCount val="1"/>
                <c:pt idx="0">
                  <c:v>Will it really help the nurses and comfort the patients specially in case of obese/burn patients or children ?</c:v>
                </c:pt>
              </c:strCache>
            </c:strRef>
          </c:tx>
          <c:invertIfNegative val="0"/>
          <c:val>
            <c:numRef>
              <c:f>'response sheet 22'!$P$2:$P$6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3</c:v>
                </c:pt>
                <c:pt idx="3">
                  <c:v>8</c:v>
                </c:pt>
                <c:pt idx="4">
                  <c:v>11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8935040"/>
        <c:axId val="128936960"/>
      </c:barChart>
      <c:catAx>
        <c:axId val="12893504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sz="1200"/>
                  <a:t>scale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128936960"/>
        <c:crosses val="autoZero"/>
        <c:auto val="1"/>
        <c:lblAlgn val="ctr"/>
        <c:lblOffset val="100"/>
        <c:noMultiLvlLbl val="0"/>
      </c:catAx>
      <c:valAx>
        <c:axId val="12893696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200"/>
                  <a:t>no. of responses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28935040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  <c:userShapes r:id="rId3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'response sheet 22'!$S$1</c:f>
              <c:strCache>
                <c:ptCount val="1"/>
                <c:pt idx="0">
                  <c:v>Which form of product will you prefer ?</c:v>
                </c:pt>
              </c:strCache>
            </c:strRef>
          </c:tx>
          <c:invertIfNegative val="0"/>
          <c:cat>
            <c:strRef>
              <c:f>'response sheet 22'!$R$2:$R$4</c:f>
              <c:strCache>
                <c:ptCount val="3"/>
                <c:pt idx="0">
                  <c:v>Stand mounted device that projects the image on the skin</c:v>
                </c:pt>
                <c:pt idx="1">
                  <c:v>display the image on separate moniter/LCD</c:v>
                </c:pt>
                <c:pt idx="2">
                  <c:v>special eye glasses to see veins</c:v>
                </c:pt>
              </c:strCache>
            </c:strRef>
          </c:cat>
          <c:val>
            <c:numRef>
              <c:f>'response sheet 22'!$S$2:$S$4</c:f>
              <c:numCache>
                <c:formatCode>General</c:formatCode>
                <c:ptCount val="3"/>
                <c:pt idx="0">
                  <c:v>14</c:v>
                </c:pt>
                <c:pt idx="1">
                  <c:v>1</c:v>
                </c:pt>
                <c:pt idx="2">
                  <c:v>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8439040"/>
        <c:axId val="148440576"/>
      </c:barChart>
      <c:catAx>
        <c:axId val="1484390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48440576"/>
        <c:crosses val="autoZero"/>
        <c:auto val="1"/>
        <c:lblAlgn val="ctr"/>
        <c:lblOffset val="100"/>
        <c:noMultiLvlLbl val="0"/>
      </c:catAx>
      <c:valAx>
        <c:axId val="14844057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200"/>
                  <a:t>no. of responses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8439040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'response sheet 22'!$V$1</c:f>
              <c:strCache>
                <c:ptCount val="1"/>
                <c:pt idx="0">
                  <c:v>What do you think should be the market price of the device ?</c:v>
                </c:pt>
              </c:strCache>
            </c:strRef>
          </c:tx>
          <c:invertIfNegative val="0"/>
          <c:cat>
            <c:strRef>
              <c:f>'response sheet 22'!$U$2:$U$6</c:f>
              <c:strCache>
                <c:ptCount val="5"/>
                <c:pt idx="0">
                  <c:v>0-1000</c:v>
                </c:pt>
                <c:pt idx="1">
                  <c:v>1000-5000</c:v>
                </c:pt>
                <c:pt idx="2">
                  <c:v>5000-10000</c:v>
                </c:pt>
                <c:pt idx="3">
                  <c:v>10000-50000</c:v>
                </c:pt>
                <c:pt idx="4">
                  <c:v>50000-100000</c:v>
                </c:pt>
              </c:strCache>
            </c:strRef>
          </c:cat>
          <c:val>
            <c:numRef>
              <c:f>'response sheet 22'!$V$2:$V$6</c:f>
              <c:numCache>
                <c:formatCode>General</c:formatCode>
                <c:ptCount val="5"/>
                <c:pt idx="0">
                  <c:v>5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8477440"/>
        <c:axId val="148479360"/>
      </c:barChart>
      <c:catAx>
        <c:axId val="14847744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sz="1200"/>
                  <a:t>price in PKR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8479360"/>
        <c:crosses val="autoZero"/>
        <c:auto val="1"/>
        <c:lblAlgn val="ctr"/>
        <c:lblOffset val="100"/>
        <c:noMultiLvlLbl val="0"/>
      </c:catAx>
      <c:valAx>
        <c:axId val="14847936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200"/>
                  <a:t>no. of reponses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8477440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  <c:userShapes r:id="rId3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A5DDF5-576F-4E91-B471-20436D0B9CD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517719-985F-492B-A38D-AB29837DB826}">
      <dgm:prSet phldrT="[Text]" custT="1"/>
      <dgm:spPr>
        <a:solidFill>
          <a:schemeClr val="bg1"/>
        </a:solidFill>
        <a:ln>
          <a:solidFill>
            <a:srgbClr val="002060"/>
          </a:solidFill>
        </a:ln>
      </dgm:spPr>
      <dgm:t>
        <a:bodyPr/>
        <a:lstStyle/>
        <a:p>
          <a:r>
            <a:rPr lang="en-US" sz="2000" b="1" dirty="0" smtClean="0">
              <a:solidFill>
                <a:srgbClr val="7030A0"/>
              </a:solidFill>
            </a:rPr>
            <a:t>Near Infrared Transmitter      </a:t>
          </a:r>
          <a:r>
            <a:rPr lang="en-US" sz="2000" dirty="0" smtClean="0">
              <a:solidFill>
                <a:srgbClr val="7030A0"/>
              </a:solidFill>
            </a:rPr>
            <a:t>for arm illumination</a:t>
          </a:r>
          <a:endParaRPr lang="en-US" sz="2000" dirty="0">
            <a:solidFill>
              <a:srgbClr val="7030A0"/>
            </a:solidFill>
          </a:endParaRPr>
        </a:p>
      </dgm:t>
    </dgm:pt>
    <dgm:pt modelId="{81AEA0C5-6744-46BD-AC47-F5AE977ED3FE}" type="parTrans" cxnId="{1ADF62D1-E79A-4368-860E-439D4D259C87}">
      <dgm:prSet/>
      <dgm:spPr/>
      <dgm:t>
        <a:bodyPr/>
        <a:lstStyle/>
        <a:p>
          <a:endParaRPr lang="en-US"/>
        </a:p>
      </dgm:t>
    </dgm:pt>
    <dgm:pt modelId="{F80A3DCF-258E-41C0-8537-BD8553CB718D}" type="sibTrans" cxnId="{1ADF62D1-E79A-4368-860E-439D4D259C87}">
      <dgm:prSet/>
      <dgm:spPr/>
      <dgm:t>
        <a:bodyPr/>
        <a:lstStyle/>
        <a:p>
          <a:endParaRPr lang="en-US"/>
        </a:p>
      </dgm:t>
    </dgm:pt>
    <dgm:pt modelId="{681C6A3D-8DC5-4182-8652-BB9E822A60AD}">
      <dgm:prSet phldrT="[Text]" custT="1"/>
      <dgm:spPr>
        <a:solidFill>
          <a:schemeClr val="bg1"/>
        </a:solidFill>
        <a:ln>
          <a:solidFill>
            <a:srgbClr val="002060"/>
          </a:solidFill>
        </a:ln>
      </dgm:spPr>
      <dgm:t>
        <a:bodyPr/>
        <a:lstStyle/>
        <a:p>
          <a:r>
            <a:rPr lang="en-US" sz="2000" b="1" dirty="0" smtClean="0">
              <a:solidFill>
                <a:srgbClr val="7030A0"/>
              </a:solidFill>
            </a:rPr>
            <a:t>Infrared Camera </a:t>
          </a:r>
          <a:r>
            <a:rPr lang="en-US" sz="2000" dirty="0" smtClean="0">
              <a:solidFill>
                <a:srgbClr val="7030A0"/>
              </a:solidFill>
            </a:rPr>
            <a:t>to capture the information</a:t>
          </a:r>
          <a:endParaRPr lang="en-US" sz="2000" dirty="0">
            <a:solidFill>
              <a:srgbClr val="7030A0"/>
            </a:solidFill>
          </a:endParaRPr>
        </a:p>
      </dgm:t>
    </dgm:pt>
    <dgm:pt modelId="{D87DC022-434B-4683-823D-A572C27BA01C}" type="parTrans" cxnId="{28B0CA42-BCB3-43E2-B3AA-6CB6E9D436EC}">
      <dgm:prSet/>
      <dgm:spPr/>
      <dgm:t>
        <a:bodyPr/>
        <a:lstStyle/>
        <a:p>
          <a:endParaRPr lang="en-US"/>
        </a:p>
      </dgm:t>
    </dgm:pt>
    <dgm:pt modelId="{5B3D2280-8CB4-4F36-A56F-FBA107839E8A}" type="sibTrans" cxnId="{28B0CA42-BCB3-43E2-B3AA-6CB6E9D436EC}">
      <dgm:prSet/>
      <dgm:spPr/>
      <dgm:t>
        <a:bodyPr/>
        <a:lstStyle/>
        <a:p>
          <a:endParaRPr lang="en-US"/>
        </a:p>
      </dgm:t>
    </dgm:pt>
    <dgm:pt modelId="{4A0CE934-2471-4CC6-B2CE-5127013A3E4C}">
      <dgm:prSet phldrT="[Text]" custT="1"/>
      <dgm:spPr>
        <a:solidFill>
          <a:schemeClr val="bg1"/>
        </a:solidFill>
        <a:ln>
          <a:solidFill>
            <a:srgbClr val="002060"/>
          </a:solidFill>
        </a:ln>
      </dgm:spPr>
      <dgm:t>
        <a:bodyPr/>
        <a:lstStyle/>
        <a:p>
          <a:r>
            <a:rPr lang="en-US" sz="2000" b="1" dirty="0" smtClean="0">
              <a:solidFill>
                <a:srgbClr val="7030A0"/>
              </a:solidFill>
            </a:rPr>
            <a:t>Image Processing  </a:t>
          </a:r>
          <a:r>
            <a:rPr lang="en-US" sz="2000" dirty="0" smtClean="0">
              <a:solidFill>
                <a:srgbClr val="7030A0"/>
              </a:solidFill>
            </a:rPr>
            <a:t>in Raspberry Pi</a:t>
          </a:r>
          <a:endParaRPr lang="en-US" sz="2000" dirty="0">
            <a:solidFill>
              <a:srgbClr val="7030A0"/>
            </a:solidFill>
          </a:endParaRPr>
        </a:p>
      </dgm:t>
    </dgm:pt>
    <dgm:pt modelId="{B3CA13C3-03C4-49C0-B9D0-75B4A156A889}" type="parTrans" cxnId="{A4A10E27-E8F4-4F98-A6B1-C426C6416E5E}">
      <dgm:prSet/>
      <dgm:spPr/>
      <dgm:t>
        <a:bodyPr/>
        <a:lstStyle/>
        <a:p>
          <a:endParaRPr lang="en-US"/>
        </a:p>
      </dgm:t>
    </dgm:pt>
    <dgm:pt modelId="{68A4234F-8DB2-4889-9EDC-687C15476F2F}" type="sibTrans" cxnId="{A4A10E27-E8F4-4F98-A6B1-C426C6416E5E}">
      <dgm:prSet/>
      <dgm:spPr/>
      <dgm:t>
        <a:bodyPr/>
        <a:lstStyle/>
        <a:p>
          <a:endParaRPr lang="en-US"/>
        </a:p>
      </dgm:t>
    </dgm:pt>
    <dgm:pt modelId="{40CCEDF3-F2C9-44D6-B2A8-83E6D84FFAAC}">
      <dgm:prSet phldrT="[Text]" custT="1"/>
      <dgm:spPr>
        <a:solidFill>
          <a:schemeClr val="bg1"/>
        </a:solidFill>
        <a:ln>
          <a:solidFill>
            <a:srgbClr val="002060"/>
          </a:solidFill>
        </a:ln>
      </dgm:spPr>
      <dgm:t>
        <a:bodyPr/>
        <a:lstStyle/>
        <a:p>
          <a:r>
            <a:rPr lang="en-US" sz="2000" b="1" dirty="0" smtClean="0">
              <a:solidFill>
                <a:srgbClr val="7030A0"/>
              </a:solidFill>
            </a:rPr>
            <a:t>Pocket Projector </a:t>
          </a:r>
          <a:r>
            <a:rPr lang="en-US" sz="2000" dirty="0" smtClean="0">
              <a:solidFill>
                <a:srgbClr val="7030A0"/>
              </a:solidFill>
            </a:rPr>
            <a:t>projects the image back on the arm</a:t>
          </a:r>
          <a:endParaRPr lang="en-US" sz="2000" dirty="0">
            <a:solidFill>
              <a:srgbClr val="7030A0"/>
            </a:solidFill>
          </a:endParaRPr>
        </a:p>
      </dgm:t>
    </dgm:pt>
    <dgm:pt modelId="{5289B6BA-2096-4453-8510-368834C5D6EA}" type="parTrans" cxnId="{6466A7F1-5594-4EDB-B65D-C7E8D672F75E}">
      <dgm:prSet/>
      <dgm:spPr/>
      <dgm:t>
        <a:bodyPr/>
        <a:lstStyle/>
        <a:p>
          <a:endParaRPr lang="en-US"/>
        </a:p>
      </dgm:t>
    </dgm:pt>
    <dgm:pt modelId="{5BEAD40B-5E6C-47E4-9A38-D36C82F8746C}" type="sibTrans" cxnId="{6466A7F1-5594-4EDB-B65D-C7E8D672F75E}">
      <dgm:prSet/>
      <dgm:spPr/>
      <dgm:t>
        <a:bodyPr/>
        <a:lstStyle/>
        <a:p>
          <a:endParaRPr lang="en-US"/>
        </a:p>
      </dgm:t>
    </dgm:pt>
    <dgm:pt modelId="{9B3B4EEE-0A8D-4EB7-BAB2-9E9254258F6D}" type="pres">
      <dgm:prSet presAssocID="{A4A5DDF5-576F-4E91-B471-20436D0B9CD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8554FAF-3AB0-47F3-BBE3-4FAA2653A683}" type="pres">
      <dgm:prSet presAssocID="{57517719-985F-492B-A38D-AB29837DB82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2AC36F-0913-4516-B189-3747E1EAD54F}" type="pres">
      <dgm:prSet presAssocID="{F80A3DCF-258E-41C0-8537-BD8553CB718D}" presName="sibTrans" presStyleLbl="sibTrans2D1" presStyleIdx="0" presStyleCnt="3"/>
      <dgm:spPr/>
      <dgm:t>
        <a:bodyPr/>
        <a:lstStyle/>
        <a:p>
          <a:endParaRPr lang="en-US"/>
        </a:p>
      </dgm:t>
    </dgm:pt>
    <dgm:pt modelId="{BC70F5CC-E5F2-4158-8289-73F1F5262ED7}" type="pres">
      <dgm:prSet presAssocID="{F80A3DCF-258E-41C0-8537-BD8553CB718D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3C22FFFA-062F-4913-8D86-315E8C51DAD6}" type="pres">
      <dgm:prSet presAssocID="{681C6A3D-8DC5-4182-8652-BB9E822A60A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E5149B-969A-4BFC-9595-E493DC0A8753}" type="pres">
      <dgm:prSet presAssocID="{5B3D2280-8CB4-4F36-A56F-FBA107839E8A}" presName="sibTrans" presStyleLbl="sibTrans2D1" presStyleIdx="1" presStyleCnt="3"/>
      <dgm:spPr/>
      <dgm:t>
        <a:bodyPr/>
        <a:lstStyle/>
        <a:p>
          <a:endParaRPr lang="en-US"/>
        </a:p>
      </dgm:t>
    </dgm:pt>
    <dgm:pt modelId="{85B28000-4DE7-45BE-8B33-3A4D9B287921}" type="pres">
      <dgm:prSet presAssocID="{5B3D2280-8CB4-4F36-A56F-FBA107839E8A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87C3A297-991F-4400-87C7-A069C47BBEA2}" type="pres">
      <dgm:prSet presAssocID="{4A0CE934-2471-4CC6-B2CE-5127013A3E4C}" presName="node" presStyleLbl="node1" presStyleIdx="2" presStyleCnt="4" custLinFactNeighborX="127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D9A364-7B9E-4B17-9D29-1A249A665E67}" type="pres">
      <dgm:prSet presAssocID="{68A4234F-8DB2-4889-9EDC-687C15476F2F}" presName="sibTrans" presStyleLbl="sibTrans2D1" presStyleIdx="2" presStyleCnt="3"/>
      <dgm:spPr/>
      <dgm:t>
        <a:bodyPr/>
        <a:lstStyle/>
        <a:p>
          <a:endParaRPr lang="en-US"/>
        </a:p>
      </dgm:t>
    </dgm:pt>
    <dgm:pt modelId="{04DFC90E-4C12-4BB6-87CF-664BD726D63C}" type="pres">
      <dgm:prSet presAssocID="{68A4234F-8DB2-4889-9EDC-687C15476F2F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0370742C-FB48-49B9-9FC3-5B92791188F3}" type="pres">
      <dgm:prSet presAssocID="{40CCEDF3-F2C9-44D6-B2A8-83E6D84FFAAC}" presName="node" presStyleLbl="node1" presStyleIdx="3" presStyleCnt="4" custLinFactNeighborX="168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8B0CA42-BCB3-43E2-B3AA-6CB6E9D436EC}" srcId="{A4A5DDF5-576F-4E91-B471-20436D0B9CD4}" destId="{681C6A3D-8DC5-4182-8652-BB9E822A60AD}" srcOrd="1" destOrd="0" parTransId="{D87DC022-434B-4683-823D-A572C27BA01C}" sibTransId="{5B3D2280-8CB4-4F36-A56F-FBA107839E8A}"/>
    <dgm:cxn modelId="{1ADF62D1-E79A-4368-860E-439D4D259C87}" srcId="{A4A5DDF5-576F-4E91-B471-20436D0B9CD4}" destId="{57517719-985F-492B-A38D-AB29837DB826}" srcOrd="0" destOrd="0" parTransId="{81AEA0C5-6744-46BD-AC47-F5AE977ED3FE}" sibTransId="{F80A3DCF-258E-41C0-8537-BD8553CB718D}"/>
    <dgm:cxn modelId="{FFC06AA0-0392-4C58-8102-22995751FB55}" type="presOf" srcId="{68A4234F-8DB2-4889-9EDC-687C15476F2F}" destId="{0BD9A364-7B9E-4B17-9D29-1A249A665E67}" srcOrd="0" destOrd="0" presId="urn:microsoft.com/office/officeart/2005/8/layout/process1"/>
    <dgm:cxn modelId="{CF2831BC-3892-4E12-94AB-26C7DB78E70F}" type="presOf" srcId="{F80A3DCF-258E-41C0-8537-BD8553CB718D}" destId="{FA2AC36F-0913-4516-B189-3747E1EAD54F}" srcOrd="0" destOrd="0" presId="urn:microsoft.com/office/officeart/2005/8/layout/process1"/>
    <dgm:cxn modelId="{100E438C-F139-4A6F-A78F-A5472A759B2E}" type="presOf" srcId="{A4A5DDF5-576F-4E91-B471-20436D0B9CD4}" destId="{9B3B4EEE-0A8D-4EB7-BAB2-9E9254258F6D}" srcOrd="0" destOrd="0" presId="urn:microsoft.com/office/officeart/2005/8/layout/process1"/>
    <dgm:cxn modelId="{BE0FBB5D-96A3-4CAE-9504-F9DFA788410D}" type="presOf" srcId="{68A4234F-8DB2-4889-9EDC-687C15476F2F}" destId="{04DFC90E-4C12-4BB6-87CF-664BD726D63C}" srcOrd="1" destOrd="0" presId="urn:microsoft.com/office/officeart/2005/8/layout/process1"/>
    <dgm:cxn modelId="{7F3F0E01-7BC6-4855-8018-C377069EC9AB}" type="presOf" srcId="{681C6A3D-8DC5-4182-8652-BB9E822A60AD}" destId="{3C22FFFA-062F-4913-8D86-315E8C51DAD6}" srcOrd="0" destOrd="0" presId="urn:microsoft.com/office/officeart/2005/8/layout/process1"/>
    <dgm:cxn modelId="{6466A7F1-5594-4EDB-B65D-C7E8D672F75E}" srcId="{A4A5DDF5-576F-4E91-B471-20436D0B9CD4}" destId="{40CCEDF3-F2C9-44D6-B2A8-83E6D84FFAAC}" srcOrd="3" destOrd="0" parTransId="{5289B6BA-2096-4453-8510-368834C5D6EA}" sibTransId="{5BEAD40B-5E6C-47E4-9A38-D36C82F8746C}"/>
    <dgm:cxn modelId="{A4A10E27-E8F4-4F98-A6B1-C426C6416E5E}" srcId="{A4A5DDF5-576F-4E91-B471-20436D0B9CD4}" destId="{4A0CE934-2471-4CC6-B2CE-5127013A3E4C}" srcOrd="2" destOrd="0" parTransId="{B3CA13C3-03C4-49C0-B9D0-75B4A156A889}" sibTransId="{68A4234F-8DB2-4889-9EDC-687C15476F2F}"/>
    <dgm:cxn modelId="{ADF6F18E-A6F0-467B-BC68-4A632AD08A77}" type="presOf" srcId="{F80A3DCF-258E-41C0-8537-BD8553CB718D}" destId="{BC70F5CC-E5F2-4158-8289-73F1F5262ED7}" srcOrd="1" destOrd="0" presId="urn:microsoft.com/office/officeart/2005/8/layout/process1"/>
    <dgm:cxn modelId="{C42D75EF-31E6-4586-9A9F-BFF1A28B111B}" type="presOf" srcId="{4A0CE934-2471-4CC6-B2CE-5127013A3E4C}" destId="{87C3A297-991F-4400-87C7-A069C47BBEA2}" srcOrd="0" destOrd="0" presId="urn:microsoft.com/office/officeart/2005/8/layout/process1"/>
    <dgm:cxn modelId="{A96BFF89-BF52-43E4-B6E3-16374F838BA2}" type="presOf" srcId="{5B3D2280-8CB4-4F36-A56F-FBA107839E8A}" destId="{C2E5149B-969A-4BFC-9595-E493DC0A8753}" srcOrd="0" destOrd="0" presId="urn:microsoft.com/office/officeart/2005/8/layout/process1"/>
    <dgm:cxn modelId="{069E9BEC-ADD8-4957-A870-F4FDF2C421B9}" type="presOf" srcId="{40CCEDF3-F2C9-44D6-B2A8-83E6D84FFAAC}" destId="{0370742C-FB48-49B9-9FC3-5B92791188F3}" srcOrd="0" destOrd="0" presId="urn:microsoft.com/office/officeart/2005/8/layout/process1"/>
    <dgm:cxn modelId="{970D630F-582B-4CD4-9CB1-DBABBAF13939}" type="presOf" srcId="{5B3D2280-8CB4-4F36-A56F-FBA107839E8A}" destId="{85B28000-4DE7-45BE-8B33-3A4D9B287921}" srcOrd="1" destOrd="0" presId="urn:microsoft.com/office/officeart/2005/8/layout/process1"/>
    <dgm:cxn modelId="{F3666207-ADD7-4574-A9C3-C1BA4CB037B3}" type="presOf" srcId="{57517719-985F-492B-A38D-AB29837DB826}" destId="{C8554FAF-3AB0-47F3-BBE3-4FAA2653A683}" srcOrd="0" destOrd="0" presId="urn:microsoft.com/office/officeart/2005/8/layout/process1"/>
    <dgm:cxn modelId="{2D2191D0-808B-4E36-8A26-5AF4D6ED0CA8}" type="presParOf" srcId="{9B3B4EEE-0A8D-4EB7-BAB2-9E9254258F6D}" destId="{C8554FAF-3AB0-47F3-BBE3-4FAA2653A683}" srcOrd="0" destOrd="0" presId="urn:microsoft.com/office/officeart/2005/8/layout/process1"/>
    <dgm:cxn modelId="{106B1367-0F36-4150-AF96-D5FA1BB468F9}" type="presParOf" srcId="{9B3B4EEE-0A8D-4EB7-BAB2-9E9254258F6D}" destId="{FA2AC36F-0913-4516-B189-3747E1EAD54F}" srcOrd="1" destOrd="0" presId="urn:microsoft.com/office/officeart/2005/8/layout/process1"/>
    <dgm:cxn modelId="{942AC9AC-F76D-4751-B167-712465C6FF7F}" type="presParOf" srcId="{FA2AC36F-0913-4516-B189-3747E1EAD54F}" destId="{BC70F5CC-E5F2-4158-8289-73F1F5262ED7}" srcOrd="0" destOrd="0" presId="urn:microsoft.com/office/officeart/2005/8/layout/process1"/>
    <dgm:cxn modelId="{B696D6C5-2E4B-491E-B5C4-86D97A37469B}" type="presParOf" srcId="{9B3B4EEE-0A8D-4EB7-BAB2-9E9254258F6D}" destId="{3C22FFFA-062F-4913-8D86-315E8C51DAD6}" srcOrd="2" destOrd="0" presId="urn:microsoft.com/office/officeart/2005/8/layout/process1"/>
    <dgm:cxn modelId="{4E207787-5FFD-4386-B75D-CBEE0A253BEA}" type="presParOf" srcId="{9B3B4EEE-0A8D-4EB7-BAB2-9E9254258F6D}" destId="{C2E5149B-969A-4BFC-9595-E493DC0A8753}" srcOrd="3" destOrd="0" presId="urn:microsoft.com/office/officeart/2005/8/layout/process1"/>
    <dgm:cxn modelId="{101CF052-6DA6-4803-A388-E2E25E73D3C0}" type="presParOf" srcId="{C2E5149B-969A-4BFC-9595-E493DC0A8753}" destId="{85B28000-4DE7-45BE-8B33-3A4D9B287921}" srcOrd="0" destOrd="0" presId="urn:microsoft.com/office/officeart/2005/8/layout/process1"/>
    <dgm:cxn modelId="{BD7FB46C-6B24-4661-85B1-2BDF26A706BC}" type="presParOf" srcId="{9B3B4EEE-0A8D-4EB7-BAB2-9E9254258F6D}" destId="{87C3A297-991F-4400-87C7-A069C47BBEA2}" srcOrd="4" destOrd="0" presId="urn:microsoft.com/office/officeart/2005/8/layout/process1"/>
    <dgm:cxn modelId="{1A901B75-D73D-459F-A3B0-0822F36E64FC}" type="presParOf" srcId="{9B3B4EEE-0A8D-4EB7-BAB2-9E9254258F6D}" destId="{0BD9A364-7B9E-4B17-9D29-1A249A665E67}" srcOrd="5" destOrd="0" presId="urn:microsoft.com/office/officeart/2005/8/layout/process1"/>
    <dgm:cxn modelId="{748211E3-A704-4BD5-A2E1-B280DE4EA1B7}" type="presParOf" srcId="{0BD9A364-7B9E-4B17-9D29-1A249A665E67}" destId="{04DFC90E-4C12-4BB6-87CF-664BD726D63C}" srcOrd="0" destOrd="0" presId="urn:microsoft.com/office/officeart/2005/8/layout/process1"/>
    <dgm:cxn modelId="{BEE2DDCA-600E-4760-AFB3-B34CD4AA55F5}" type="presParOf" srcId="{9B3B4EEE-0A8D-4EB7-BAB2-9E9254258F6D}" destId="{0370742C-FB48-49B9-9FC3-5B92791188F3}" srcOrd="6" destOrd="0" presId="urn:microsoft.com/office/officeart/2005/8/layout/process1"/>
  </dgm:cxnLst>
  <dgm:bg>
    <a:noFill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D72CD3-E103-4F32-89D9-8C7B9CCA511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13A0FA6-32B2-41C5-9413-2D9E1C800012}">
      <dgm:prSet phldrT="[Text]"/>
      <dgm:spPr>
        <a:noFill/>
        <a:ln>
          <a:solidFill>
            <a:srgbClr val="002060"/>
          </a:solidFill>
        </a:ln>
      </dgm:spPr>
      <dgm:t>
        <a:bodyPr/>
        <a:lstStyle/>
        <a:p>
          <a:pPr algn="ctr"/>
          <a:r>
            <a:rPr lang="en-US" dirty="0" smtClean="0">
              <a:solidFill>
                <a:srgbClr val="7030A0"/>
              </a:solidFill>
            </a:rPr>
            <a:t>Region of interest</a:t>
          </a:r>
          <a:endParaRPr lang="en-US" dirty="0">
            <a:solidFill>
              <a:srgbClr val="7030A0"/>
            </a:solidFill>
          </a:endParaRPr>
        </a:p>
      </dgm:t>
    </dgm:pt>
    <dgm:pt modelId="{B9BD0573-D0C5-4D33-88A0-E174F0B75CBA}" type="parTrans" cxnId="{D9CCE99E-796B-49FA-B676-F6F098BCD6C6}">
      <dgm:prSet/>
      <dgm:spPr/>
      <dgm:t>
        <a:bodyPr/>
        <a:lstStyle/>
        <a:p>
          <a:endParaRPr lang="en-US"/>
        </a:p>
      </dgm:t>
    </dgm:pt>
    <dgm:pt modelId="{69FF5145-A348-42E1-8C6C-4CD33D4830F7}" type="sibTrans" cxnId="{D9CCE99E-796B-49FA-B676-F6F098BCD6C6}">
      <dgm:prSet/>
      <dgm:spPr/>
      <dgm:t>
        <a:bodyPr/>
        <a:lstStyle/>
        <a:p>
          <a:endParaRPr lang="en-US"/>
        </a:p>
      </dgm:t>
    </dgm:pt>
    <dgm:pt modelId="{1E620FD3-15C4-4758-9A24-459ACD046727}" type="pres">
      <dgm:prSet presAssocID="{BED72CD3-E103-4F32-89D9-8C7B9CCA5113}" presName="Name0" presStyleCnt="0">
        <dgm:presLayoutVars>
          <dgm:dir/>
          <dgm:resizeHandles val="exact"/>
        </dgm:presLayoutVars>
      </dgm:prSet>
      <dgm:spPr/>
    </dgm:pt>
    <dgm:pt modelId="{A641A9A6-8F2F-49A2-9012-E6D139CBD649}" type="pres">
      <dgm:prSet presAssocID="{E13A0FA6-32B2-41C5-9413-2D9E1C800012}" presName="node" presStyleLbl="node1" presStyleIdx="0" presStyleCnt="1" custScaleX="100098" custLinFactNeighborX="99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9CCE99E-796B-49FA-B676-F6F098BCD6C6}" srcId="{BED72CD3-E103-4F32-89D9-8C7B9CCA5113}" destId="{E13A0FA6-32B2-41C5-9413-2D9E1C800012}" srcOrd="0" destOrd="0" parTransId="{B9BD0573-D0C5-4D33-88A0-E174F0B75CBA}" sibTransId="{69FF5145-A348-42E1-8C6C-4CD33D4830F7}"/>
    <dgm:cxn modelId="{84EA7EEA-C251-4B83-816E-80C0479F96FF}" type="presOf" srcId="{E13A0FA6-32B2-41C5-9413-2D9E1C800012}" destId="{A641A9A6-8F2F-49A2-9012-E6D139CBD649}" srcOrd="0" destOrd="0" presId="urn:microsoft.com/office/officeart/2005/8/layout/process1"/>
    <dgm:cxn modelId="{CD6B559D-2BAF-4BE3-A635-42D39B86FE1E}" type="presOf" srcId="{BED72CD3-E103-4F32-89D9-8C7B9CCA5113}" destId="{1E620FD3-15C4-4758-9A24-459ACD046727}" srcOrd="0" destOrd="0" presId="urn:microsoft.com/office/officeart/2005/8/layout/process1"/>
    <dgm:cxn modelId="{894297E8-FE90-4BAF-AF59-3BAFB6B00C6C}" type="presParOf" srcId="{1E620FD3-15C4-4758-9A24-459ACD046727}" destId="{A641A9A6-8F2F-49A2-9012-E6D139CBD649}" srcOrd="0" destOrd="0" presId="urn:microsoft.com/office/officeart/2005/8/layout/process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54FAF-3AB0-47F3-BBE3-4FAA2653A683}">
      <dsp:nvSpPr>
        <dsp:cNvPr id="0" name=""/>
        <dsp:cNvSpPr/>
      </dsp:nvSpPr>
      <dsp:spPr>
        <a:xfrm>
          <a:off x="4576" y="197739"/>
          <a:ext cx="2000932" cy="1814321"/>
        </a:xfrm>
        <a:prstGeom prst="roundRect">
          <a:avLst>
            <a:gd name="adj" fmla="val 10000"/>
          </a:avLst>
        </a:prstGeom>
        <a:solidFill>
          <a:schemeClr val="bg1"/>
        </a:solidFill>
        <a:ln w="28575" cap="flat" cmpd="sng" algn="ctr">
          <a:solidFill>
            <a:srgbClr val="00206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7030A0"/>
              </a:solidFill>
            </a:rPr>
            <a:t>Near Infrared Transmitter      </a:t>
          </a:r>
          <a:r>
            <a:rPr lang="en-US" sz="2000" kern="1200" dirty="0" smtClean="0">
              <a:solidFill>
                <a:srgbClr val="7030A0"/>
              </a:solidFill>
            </a:rPr>
            <a:t>for arm illumination</a:t>
          </a:r>
          <a:endParaRPr lang="en-US" sz="2000" kern="1200" dirty="0">
            <a:solidFill>
              <a:srgbClr val="7030A0"/>
            </a:solidFill>
          </a:endParaRPr>
        </a:p>
      </dsp:txBody>
      <dsp:txXfrm>
        <a:off x="57716" y="250879"/>
        <a:ext cx="1894652" cy="1708041"/>
      </dsp:txXfrm>
    </dsp:sp>
    <dsp:sp modelId="{FA2AC36F-0913-4516-B189-3747E1EAD54F}">
      <dsp:nvSpPr>
        <dsp:cNvPr id="0" name=""/>
        <dsp:cNvSpPr/>
      </dsp:nvSpPr>
      <dsp:spPr>
        <a:xfrm>
          <a:off x="2205601" y="856784"/>
          <a:ext cx="424197" cy="4962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2205601" y="956030"/>
        <a:ext cx="296938" cy="297739"/>
      </dsp:txXfrm>
    </dsp:sp>
    <dsp:sp modelId="{3C22FFFA-062F-4913-8D86-315E8C51DAD6}">
      <dsp:nvSpPr>
        <dsp:cNvPr id="0" name=""/>
        <dsp:cNvSpPr/>
      </dsp:nvSpPr>
      <dsp:spPr>
        <a:xfrm>
          <a:off x="2805881" y="197739"/>
          <a:ext cx="2000932" cy="1814321"/>
        </a:xfrm>
        <a:prstGeom prst="roundRect">
          <a:avLst>
            <a:gd name="adj" fmla="val 10000"/>
          </a:avLst>
        </a:prstGeom>
        <a:solidFill>
          <a:schemeClr val="bg1"/>
        </a:solidFill>
        <a:ln w="28575" cap="flat" cmpd="sng" algn="ctr">
          <a:solidFill>
            <a:srgbClr val="00206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7030A0"/>
              </a:solidFill>
            </a:rPr>
            <a:t>Infrared Camera </a:t>
          </a:r>
          <a:r>
            <a:rPr lang="en-US" sz="2000" kern="1200" dirty="0" smtClean="0">
              <a:solidFill>
                <a:srgbClr val="7030A0"/>
              </a:solidFill>
            </a:rPr>
            <a:t>to capture the information</a:t>
          </a:r>
          <a:endParaRPr lang="en-US" sz="2000" kern="1200" dirty="0">
            <a:solidFill>
              <a:srgbClr val="7030A0"/>
            </a:solidFill>
          </a:endParaRPr>
        </a:p>
      </dsp:txBody>
      <dsp:txXfrm>
        <a:off x="2859021" y="250879"/>
        <a:ext cx="1894652" cy="1708041"/>
      </dsp:txXfrm>
    </dsp:sp>
    <dsp:sp modelId="{C2E5149B-969A-4BFC-9595-E493DC0A8753}">
      <dsp:nvSpPr>
        <dsp:cNvPr id="0" name=""/>
        <dsp:cNvSpPr/>
      </dsp:nvSpPr>
      <dsp:spPr>
        <a:xfrm>
          <a:off x="5032384" y="856784"/>
          <a:ext cx="478210" cy="4962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5032384" y="956030"/>
        <a:ext cx="334747" cy="297739"/>
      </dsp:txXfrm>
    </dsp:sp>
    <dsp:sp modelId="{87C3A297-991F-4400-87C7-A069C47BBEA2}">
      <dsp:nvSpPr>
        <dsp:cNvPr id="0" name=""/>
        <dsp:cNvSpPr/>
      </dsp:nvSpPr>
      <dsp:spPr>
        <a:xfrm>
          <a:off x="5709097" y="197739"/>
          <a:ext cx="2000932" cy="1814321"/>
        </a:xfrm>
        <a:prstGeom prst="roundRect">
          <a:avLst>
            <a:gd name="adj" fmla="val 10000"/>
          </a:avLst>
        </a:prstGeom>
        <a:solidFill>
          <a:schemeClr val="bg1"/>
        </a:solidFill>
        <a:ln w="28575" cap="flat" cmpd="sng" algn="ctr">
          <a:solidFill>
            <a:srgbClr val="00206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7030A0"/>
              </a:solidFill>
            </a:rPr>
            <a:t>Image Processing  </a:t>
          </a:r>
          <a:r>
            <a:rPr lang="en-US" sz="2000" kern="1200" dirty="0" smtClean="0">
              <a:solidFill>
                <a:srgbClr val="7030A0"/>
              </a:solidFill>
            </a:rPr>
            <a:t>in Raspberry Pi</a:t>
          </a:r>
          <a:endParaRPr lang="en-US" sz="2000" kern="1200" dirty="0">
            <a:solidFill>
              <a:srgbClr val="7030A0"/>
            </a:solidFill>
          </a:endParaRPr>
        </a:p>
      </dsp:txBody>
      <dsp:txXfrm>
        <a:off x="5762237" y="250879"/>
        <a:ext cx="1894652" cy="1708041"/>
      </dsp:txXfrm>
    </dsp:sp>
    <dsp:sp modelId="{0BD9A364-7B9E-4B17-9D29-1A249A665E67}">
      <dsp:nvSpPr>
        <dsp:cNvPr id="0" name=""/>
        <dsp:cNvSpPr/>
      </dsp:nvSpPr>
      <dsp:spPr>
        <a:xfrm>
          <a:off x="7885789" y="856784"/>
          <a:ext cx="372610" cy="4962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7885789" y="956030"/>
        <a:ext cx="260827" cy="297739"/>
      </dsp:txXfrm>
    </dsp:sp>
    <dsp:sp modelId="{0370742C-FB48-49B9-9FC3-5B92791188F3}">
      <dsp:nvSpPr>
        <dsp:cNvPr id="0" name=""/>
        <dsp:cNvSpPr/>
      </dsp:nvSpPr>
      <dsp:spPr>
        <a:xfrm>
          <a:off x="8413067" y="197739"/>
          <a:ext cx="2000932" cy="1814321"/>
        </a:xfrm>
        <a:prstGeom prst="roundRect">
          <a:avLst>
            <a:gd name="adj" fmla="val 10000"/>
          </a:avLst>
        </a:prstGeom>
        <a:solidFill>
          <a:schemeClr val="bg1"/>
        </a:solidFill>
        <a:ln w="28575" cap="flat" cmpd="sng" algn="ctr">
          <a:solidFill>
            <a:srgbClr val="00206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7030A0"/>
              </a:solidFill>
            </a:rPr>
            <a:t>Pocket Projector </a:t>
          </a:r>
          <a:r>
            <a:rPr lang="en-US" sz="2000" kern="1200" dirty="0" smtClean="0">
              <a:solidFill>
                <a:srgbClr val="7030A0"/>
              </a:solidFill>
            </a:rPr>
            <a:t>projects the image back on the arm</a:t>
          </a:r>
          <a:endParaRPr lang="en-US" sz="2000" kern="1200" dirty="0">
            <a:solidFill>
              <a:srgbClr val="7030A0"/>
            </a:solidFill>
          </a:endParaRPr>
        </a:p>
      </dsp:txBody>
      <dsp:txXfrm>
        <a:off x="8466207" y="250879"/>
        <a:ext cx="1894652" cy="17080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41A9A6-8F2F-49A2-9012-E6D139CBD649}">
      <dsp:nvSpPr>
        <dsp:cNvPr id="0" name=""/>
        <dsp:cNvSpPr/>
      </dsp:nvSpPr>
      <dsp:spPr>
        <a:xfrm>
          <a:off x="9906" y="0"/>
          <a:ext cx="10150093" cy="990599"/>
        </a:xfrm>
        <a:prstGeom prst="roundRect">
          <a:avLst>
            <a:gd name="adj" fmla="val 10000"/>
          </a:avLst>
        </a:prstGeom>
        <a:noFill/>
        <a:ln w="28575" cap="flat" cmpd="sng" algn="ctr">
          <a:solidFill>
            <a:srgbClr val="00206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solidFill>
                <a:srgbClr val="7030A0"/>
              </a:solidFill>
            </a:rPr>
            <a:t>Region of interest</a:t>
          </a:r>
          <a:endParaRPr lang="en-US" sz="4000" kern="1200" dirty="0">
            <a:solidFill>
              <a:srgbClr val="7030A0"/>
            </a:solidFill>
          </a:endParaRPr>
        </a:p>
      </dsp:txBody>
      <dsp:txXfrm>
        <a:off x="38920" y="29014"/>
        <a:ext cx="10092065" cy="9325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0.09801</cdr:x>
      <cdr:y>0.89749</cdr:y>
    </cdr:from>
    <cdr:to>
      <cdr:x>0.24858</cdr:x>
      <cdr:y>0.96355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657225" y="3752849"/>
          <a:ext cx="1009650" cy="2762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100"/>
            <a:t>single attempt</a:t>
          </a:r>
        </a:p>
      </cdr:txBody>
    </cdr:sp>
  </cdr:relSizeAnchor>
  <cdr:relSizeAnchor xmlns:cdr="http://schemas.openxmlformats.org/drawingml/2006/chartDrawing">
    <cdr:from>
      <cdr:x>0.73175</cdr:x>
      <cdr:y>0.87986</cdr:y>
    </cdr:from>
    <cdr:to>
      <cdr:x>0.97152</cdr:x>
      <cdr:y>0.95047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3645565" y="2733113"/>
          <a:ext cx="1194531" cy="21933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100" dirty="0"/>
            <a:t>five or more attempts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0.09943</cdr:x>
      <cdr:y>0.89954</cdr:y>
    </cdr:from>
    <cdr:to>
      <cdr:x>0.2642</cdr:x>
      <cdr:y>0.9589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666750" y="3752850"/>
          <a:ext cx="1104900" cy="2476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100"/>
            <a:t>not at</a:t>
          </a:r>
          <a:r>
            <a:rPr lang="en-US" sz="1100" baseline="0"/>
            <a:t> all helpful</a:t>
          </a:r>
          <a:endParaRPr lang="en-US" sz="1100"/>
        </a:p>
      </cdr:txBody>
    </cdr:sp>
  </cdr:relSizeAnchor>
  <cdr:relSizeAnchor xmlns:cdr="http://schemas.openxmlformats.org/drawingml/2006/chartDrawing">
    <cdr:from>
      <cdr:x>0.82386</cdr:x>
      <cdr:y>0.89498</cdr:y>
    </cdr:from>
    <cdr:to>
      <cdr:x>0.95597</cdr:x>
      <cdr:y>0.95434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5524500" y="3733800"/>
          <a:ext cx="885825" cy="2476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100"/>
            <a:t>much helpful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0.72596</cdr:x>
      <cdr:y>0.23949</cdr:y>
    </cdr:from>
    <cdr:to>
      <cdr:x>0.97917</cdr:x>
      <cdr:y>0.30424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4314825" y="892231"/>
          <a:ext cx="1504950" cy="241244"/>
        </a:xfrm>
        <a:prstGeom xmlns:a="http://schemas.openxmlformats.org/drawingml/2006/main" prst="rect">
          <a:avLst/>
        </a:prstGeom>
      </cdr:spPr>
      <cdr:style>
        <a:lnRef xmlns:a="http://schemas.openxmlformats.org/drawingml/2006/main" idx="2">
          <a:schemeClr val="accent1"/>
        </a:lnRef>
        <a:fillRef xmlns:a="http://schemas.openxmlformats.org/drawingml/2006/main" idx="1">
          <a:schemeClr val="l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100" b="1"/>
            <a:t>avg. price: Rs.</a:t>
          </a:r>
          <a:r>
            <a:rPr lang="en-US" sz="1100" b="1" baseline="0"/>
            <a:t> 16,200/=</a:t>
          </a:r>
          <a:endParaRPr lang="en-US" sz="1100" b="1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485FB0-CAF3-4EC0-8507-B5845F119287}" type="datetimeFigureOut">
              <a:rPr lang="en-US" smtClean="0"/>
              <a:t>27-May-16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8FDA3-D2D9-4F68-93E3-52101CFA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72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8FDA3-D2D9-4F68-93E3-52101CFA22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169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8FDA3-D2D9-4F68-93E3-52101CFA22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36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8FDA3-D2D9-4F68-93E3-52101CFA22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101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09601"/>
            <a:ext cx="103632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953000"/>
            <a:ext cx="85344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7F3CA-81EE-40C7-BCB4-BA3D2CD90E3F}" type="datetimeFigureOut">
              <a:rPr lang="en-US" smtClean="0"/>
              <a:t>27-May-16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8747DF-A5BD-4182-B32D-99EE5CE225C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7F3CA-81EE-40C7-BCB4-BA3D2CD90E3F}" type="datetimeFigureOut">
              <a:rPr lang="en-US" smtClean="0"/>
              <a:t>27-May-16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747DF-A5BD-4182-B32D-99EE5CE225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7F3CA-81EE-40C7-BCB4-BA3D2CD90E3F}" type="datetimeFigureOut">
              <a:rPr lang="en-US" smtClean="0"/>
              <a:t>27-May-16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747DF-A5BD-4182-B32D-99EE5CE225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7F3CA-81EE-40C7-BCB4-BA3D2CD90E3F}" type="datetimeFigureOut">
              <a:rPr lang="en-US" smtClean="0"/>
              <a:t>27-May-16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747DF-A5BD-4182-B32D-99EE5CE225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71601"/>
            <a:ext cx="103632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068763"/>
            <a:ext cx="103632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7F3CA-81EE-40C7-BCB4-BA3D2CD90E3F}" type="datetimeFigureOut">
              <a:rPr lang="en-US" smtClean="0"/>
              <a:t>27-May-16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747DF-A5BD-4182-B32D-99EE5CE225C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944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2611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728971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7F3CA-81EE-40C7-BCB4-BA3D2CD90E3F}" type="datetimeFigureOut">
              <a:rPr lang="en-US" smtClean="0"/>
              <a:t>27-May-16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747DF-A5BD-4182-B32D-99EE5CE225C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87680" y="1600200"/>
            <a:ext cx="5388864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5386917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1" y="1600200"/>
            <a:ext cx="5389033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7F3CA-81EE-40C7-BCB4-BA3D2CD90E3F}" type="datetimeFigureOut">
              <a:rPr lang="en-US" smtClean="0"/>
              <a:t>27-May-16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747DF-A5BD-4182-B32D-99EE5CE225C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12848"/>
            <a:ext cx="5388864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230112" y="2212849"/>
            <a:ext cx="5388864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7F3CA-81EE-40C7-BCB4-BA3D2CD90E3F}" type="datetimeFigureOut">
              <a:rPr lang="en-US" smtClean="0"/>
              <a:t>27-May-16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747DF-A5BD-4182-B32D-99EE5CE225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7F3CA-81EE-40C7-BCB4-BA3D2CD90E3F}" type="datetimeFigureOut">
              <a:rPr lang="en-US" smtClean="0"/>
              <a:t>27-May-16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747DF-A5BD-4182-B32D-99EE5CE225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6117" y="266700"/>
            <a:ext cx="4011084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8850" y="273051"/>
            <a:ext cx="66611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6117" y="2438401"/>
            <a:ext cx="4011084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7F3CA-81EE-40C7-BCB4-BA3D2CD90E3F}" type="datetimeFigureOut">
              <a:rPr lang="en-US" smtClean="0"/>
              <a:t>27-May-16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747DF-A5BD-4182-B32D-99EE5CE225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0835" y="1143000"/>
            <a:ext cx="8072965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7F3CA-81EE-40C7-BCB4-BA3D2CD90E3F}" type="datetimeFigureOut">
              <a:rPr lang="en-US" smtClean="0"/>
              <a:t>27-May-16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747DF-A5BD-4182-B32D-99EE5CE225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62E7F3CA-81EE-40C7-BCB4-BA3D2CD90E3F}" type="datetimeFigureOut">
              <a:rPr lang="en-US" smtClean="0"/>
              <a:t>27-May-16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1E8747DF-A5BD-4182-B32D-99EE5CE225C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1277014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758826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49435" y="2606821"/>
            <a:ext cx="8574623" cy="1338764"/>
          </a:xfrm>
        </p:spPr>
        <p:txBody>
          <a:bodyPr>
            <a:normAutofit/>
          </a:bodyPr>
          <a:lstStyle/>
          <a:p>
            <a:r>
              <a:rPr lang="en-US" sz="7200" dirty="0" err="1" smtClean="0">
                <a:latin typeface="Harlow Solid Italic" panose="04030604020F02020D02" pitchFamily="82" charset="0"/>
              </a:rPr>
              <a:t>PrécisVeine</a:t>
            </a:r>
            <a:endParaRPr lang="en-US" sz="7200" dirty="0">
              <a:latin typeface="Harlow Solid Italic" panose="04030604020F02020D02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22026" y="4350774"/>
            <a:ext cx="5569975" cy="2507226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500" dirty="0" smtClean="0">
                <a:solidFill>
                  <a:schemeClr val="tx1"/>
                </a:solidFill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Arslan </a:t>
            </a:r>
            <a:r>
              <a:rPr lang="en-US" sz="2500" dirty="0">
                <a:solidFill>
                  <a:schemeClr val="tx1"/>
                </a:solidFill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Ahmed</a:t>
            </a:r>
          </a:p>
          <a:p>
            <a:pPr algn="r"/>
            <a:r>
              <a:rPr lang="en-US" sz="2500" dirty="0" smtClean="0">
                <a:solidFill>
                  <a:schemeClr val="tx1"/>
                </a:solidFill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Hafiz Usman Mahmood</a:t>
            </a:r>
          </a:p>
          <a:p>
            <a:pPr algn="r"/>
            <a:r>
              <a:rPr lang="en-US" sz="2500" dirty="0" smtClean="0">
                <a:solidFill>
                  <a:schemeClr val="tx1"/>
                </a:solidFill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Muhammad Talal Shahid</a:t>
            </a:r>
          </a:p>
          <a:p>
            <a:pPr algn="r"/>
            <a:r>
              <a:rPr lang="en-US" sz="2500" dirty="0" smtClean="0">
                <a:solidFill>
                  <a:schemeClr val="tx1"/>
                </a:solidFill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BEE-4</a:t>
            </a:r>
          </a:p>
          <a:p>
            <a:pPr algn="r"/>
            <a:endParaRPr lang="en-US" sz="2500" dirty="0">
              <a:solidFill>
                <a:schemeClr val="tx1"/>
              </a:solidFill>
              <a:latin typeface="Times New Roman" pitchFamily="18" charset="0"/>
              <a:ea typeface="Tahoma" panose="020B0604030504040204" pitchFamily="34" charset="0"/>
              <a:cs typeface="Times New Roman" pitchFamily="18" charset="0"/>
            </a:endParaRPr>
          </a:p>
          <a:p>
            <a:pPr algn="r"/>
            <a:r>
              <a:rPr lang="en-US" sz="2500" b="1" dirty="0" smtClean="0">
                <a:solidFill>
                  <a:schemeClr val="tx1"/>
                </a:solidFill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Advisor: </a:t>
            </a:r>
            <a:r>
              <a:rPr lang="en-US" sz="2500" dirty="0" smtClean="0">
                <a:solidFill>
                  <a:schemeClr val="tx1"/>
                </a:solidFill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Dr. </a:t>
            </a:r>
            <a:r>
              <a:rPr lang="en-US" sz="2500" dirty="0" err="1" smtClean="0">
                <a:solidFill>
                  <a:schemeClr val="tx1"/>
                </a:solidFill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Khawar</a:t>
            </a:r>
            <a:r>
              <a:rPr lang="en-US" sz="2500" dirty="0" smtClean="0">
                <a:solidFill>
                  <a:schemeClr val="tx1"/>
                </a:solidFill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 Khurshid</a:t>
            </a:r>
          </a:p>
          <a:p>
            <a:pPr algn="r"/>
            <a:r>
              <a:rPr lang="en-US" sz="2500" b="1" dirty="0" smtClean="0">
                <a:solidFill>
                  <a:schemeClr val="tx1"/>
                </a:solidFill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Co-advisor</a:t>
            </a:r>
            <a:r>
              <a:rPr lang="en-US" sz="2500" dirty="0" smtClean="0">
                <a:solidFill>
                  <a:schemeClr val="tx1"/>
                </a:solidFill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: Dr. </a:t>
            </a:r>
            <a:r>
              <a:rPr lang="en-US" sz="2500" dirty="0" err="1" smtClean="0">
                <a:solidFill>
                  <a:schemeClr val="tx1"/>
                </a:solidFill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Awais</a:t>
            </a:r>
            <a:r>
              <a:rPr lang="en-US" sz="2500" dirty="0" smtClean="0">
                <a:solidFill>
                  <a:schemeClr val="tx1"/>
                </a:solidFill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 </a:t>
            </a:r>
            <a:r>
              <a:rPr lang="en-US" sz="2500" dirty="0" err="1" smtClean="0">
                <a:solidFill>
                  <a:schemeClr val="tx1"/>
                </a:solidFill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Mahmood</a:t>
            </a:r>
            <a:r>
              <a:rPr lang="en-US" sz="2500" dirty="0" smtClean="0">
                <a:solidFill>
                  <a:schemeClr val="tx1"/>
                </a:solidFill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 </a:t>
            </a:r>
            <a:r>
              <a:rPr lang="en-US" sz="2500" dirty="0" err="1" smtClean="0">
                <a:solidFill>
                  <a:schemeClr val="tx1"/>
                </a:solidFill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Kamboh</a:t>
            </a:r>
            <a:endParaRPr lang="en-US" sz="2500" dirty="0" smtClean="0">
              <a:solidFill>
                <a:schemeClr val="tx1"/>
              </a:solidFill>
              <a:latin typeface="Times New Roman" pitchFamily="18" charset="0"/>
              <a:ea typeface="Tahoma" panose="020B0604030504040204" pitchFamily="34" charset="0"/>
              <a:cs typeface="Times New Roman" pitchFamily="18" charset="0"/>
            </a:endParaRPr>
          </a:p>
          <a:p>
            <a:pPr algn="r"/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18658" y="3608262"/>
            <a:ext cx="8574623" cy="52839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>
                <a:latin typeface="Castellar" panose="020A0402060406010301" pitchFamily="18" charset="0"/>
                <a:cs typeface="Times New Roman" panose="02020603050405020304" pitchFamily="18" charset="0"/>
              </a:rPr>
              <a:t>Improving the standards of care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517" y="440876"/>
            <a:ext cx="5575764" cy="2137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834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784" y="502276"/>
            <a:ext cx="10972800" cy="891862"/>
          </a:xfrm>
        </p:spPr>
        <p:txBody>
          <a:bodyPr/>
          <a:lstStyle/>
          <a:p>
            <a:r>
              <a:rPr lang="en-US" sz="4000" dirty="0" smtClean="0">
                <a:latin typeface="Castellar" pitchFamily="18" charset="0"/>
              </a:rPr>
              <a:t>Window Level</a:t>
            </a:r>
            <a:endParaRPr lang="en-US" sz="4000" dirty="0">
              <a:latin typeface="Castellar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44484" y="4869476"/>
            <a:ext cx="56881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those input pixels whose intensities lie within the range of interest are selectively contrast stretched.</a:t>
            </a:r>
          </a:p>
        </p:txBody>
      </p:sp>
      <p:pic>
        <p:nvPicPr>
          <p:cNvPr id="1027" name="Picture 3" descr="F:\Studies\NUST\Nust study\FYP Work\Vein Viewer\4th Phase matlab work\1.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62"/>
          <a:stretch/>
        </p:blipFill>
        <p:spPr bwMode="auto">
          <a:xfrm>
            <a:off x="6044484" y="1708242"/>
            <a:ext cx="5688170" cy="196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84" y="1597114"/>
            <a:ext cx="4647197" cy="2073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980" y="3670479"/>
            <a:ext cx="2920789" cy="3044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636654" y="549129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Cropim</a:t>
            </a:r>
            <a:r>
              <a:rPr lang="en-US" dirty="0"/>
              <a:t>(</a:t>
            </a:r>
            <a:r>
              <a:rPr lang="en-US" dirty="0" err="1"/>
              <a:t>row,col</a:t>
            </a:r>
            <a:r>
              <a:rPr lang="en-US" dirty="0"/>
              <a:t>)&gt;=</a:t>
            </a:r>
            <a:r>
              <a:rPr lang="en-US" dirty="0" err="1"/>
              <a:t>Lval</a:t>
            </a:r>
            <a:r>
              <a:rPr lang="en-US" dirty="0"/>
              <a:t> &amp;&amp; </a:t>
            </a:r>
            <a:r>
              <a:rPr lang="en-US" dirty="0" err="1"/>
              <a:t>Cropim</a:t>
            </a:r>
            <a:r>
              <a:rPr lang="en-US" dirty="0"/>
              <a:t>(</a:t>
            </a:r>
            <a:r>
              <a:rPr lang="en-US" dirty="0" err="1"/>
              <a:t>row,col</a:t>
            </a:r>
            <a:r>
              <a:rPr lang="en-US" dirty="0"/>
              <a:t>)&lt;=</a:t>
            </a:r>
            <a:r>
              <a:rPr lang="en-US" dirty="0" err="1"/>
              <a:t>Uval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err="1" smtClean="0"/>
              <a:t>Newim</a:t>
            </a:r>
            <a:r>
              <a:rPr lang="en-US" dirty="0" smtClean="0"/>
              <a:t>(</a:t>
            </a:r>
            <a:r>
              <a:rPr lang="en-US" dirty="0" err="1" smtClean="0"/>
              <a:t>row,col</a:t>
            </a:r>
            <a:r>
              <a:rPr lang="en-US" dirty="0"/>
              <a:t>) = ((</a:t>
            </a:r>
            <a:r>
              <a:rPr lang="en-US" dirty="0" err="1"/>
              <a:t>Cropim</a:t>
            </a:r>
            <a:r>
              <a:rPr lang="en-US" dirty="0"/>
              <a:t>(</a:t>
            </a:r>
            <a:r>
              <a:rPr lang="en-US" dirty="0" err="1"/>
              <a:t>row,col</a:t>
            </a:r>
            <a:r>
              <a:rPr lang="en-US" dirty="0"/>
              <a:t>)-</a:t>
            </a:r>
            <a:r>
              <a:rPr lang="en-US" dirty="0" err="1"/>
              <a:t>Lval</a:t>
            </a:r>
            <a:r>
              <a:rPr lang="en-US" dirty="0"/>
              <a:t>)/(</a:t>
            </a:r>
            <a:r>
              <a:rPr lang="en-US" dirty="0" err="1"/>
              <a:t>Uval-Lval</a:t>
            </a:r>
            <a:r>
              <a:rPr lang="en-US" dirty="0"/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1162828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720" y="586832"/>
            <a:ext cx="10972800" cy="837536"/>
          </a:xfrm>
        </p:spPr>
        <p:txBody>
          <a:bodyPr/>
          <a:lstStyle/>
          <a:p>
            <a:r>
              <a:rPr lang="en-US" sz="4000" dirty="0" smtClean="0">
                <a:latin typeface="Castellar" pitchFamily="18" charset="0"/>
              </a:rPr>
              <a:t>Histogram Equalization</a:t>
            </a:r>
            <a:endParaRPr lang="en-US" sz="4000" dirty="0">
              <a:latin typeface="Castellar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599" y="1600200"/>
            <a:ext cx="1206321" cy="2444810"/>
          </a:xfrm>
          <a:prstGeom prst="rect">
            <a:avLst/>
          </a:prstGeom>
        </p:spPr>
      </p:pic>
      <p:cxnSp>
        <p:nvCxnSpPr>
          <p:cNvPr id="6" name="Curved Connector 5"/>
          <p:cNvCxnSpPr/>
          <p:nvPr/>
        </p:nvCxnSpPr>
        <p:spPr>
          <a:xfrm>
            <a:off x="1815920" y="2822605"/>
            <a:ext cx="1068946" cy="643944"/>
          </a:xfrm>
          <a:prstGeom prst="curvedConnector3">
            <a:avLst>
              <a:gd name="adj1" fmla="val 1018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393" y="3466549"/>
            <a:ext cx="2114550" cy="1038225"/>
          </a:xfrm>
          <a:prstGeom prst="rect">
            <a:avLst/>
          </a:prstGeom>
        </p:spPr>
      </p:pic>
      <p:pic>
        <p:nvPicPr>
          <p:cNvPr id="1026" name="Picture 2" descr="https://upload.wikimedia.org/wikipedia/commons/thumb/4/4e/Unequalized_Histogram.svg/712px-Unequalized_Histogram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736" y="4718482"/>
            <a:ext cx="2713106" cy="169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>
            <a:off x="1326524" y="4045010"/>
            <a:ext cx="347730" cy="673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4413" y="2446367"/>
            <a:ext cx="4438650" cy="752475"/>
          </a:xfrm>
          <a:prstGeom prst="rect">
            <a:avLst/>
          </a:prstGeom>
        </p:spPr>
      </p:pic>
      <p:cxnSp>
        <p:nvCxnSpPr>
          <p:cNvPr id="15" name="Curved Connector 14"/>
          <p:cNvCxnSpPr/>
          <p:nvPr/>
        </p:nvCxnSpPr>
        <p:spPr>
          <a:xfrm flipV="1">
            <a:off x="4574413" y="3198842"/>
            <a:ext cx="1081826" cy="927279"/>
          </a:xfrm>
          <a:prstGeom prst="curvedConnector3">
            <a:avLst>
              <a:gd name="adj1" fmla="val 8690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ttps://upload.wikimedia.org/wikipedia/commons/thumb/3/34/Equalized_Histogram.svg/712px-Equalized_Histogram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239" y="4045009"/>
            <a:ext cx="3084156" cy="203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7987" y="2741282"/>
            <a:ext cx="1624300" cy="3339617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8448541" y="3198842"/>
            <a:ext cx="1081825" cy="445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598535" y="3309870"/>
            <a:ext cx="115910" cy="735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27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963" y="391647"/>
            <a:ext cx="10972800" cy="907881"/>
          </a:xfrm>
        </p:spPr>
        <p:txBody>
          <a:bodyPr/>
          <a:lstStyle/>
          <a:p>
            <a:r>
              <a:rPr lang="en-US" sz="4000" dirty="0" smtClean="0">
                <a:latin typeface="Castellar" pitchFamily="18" charset="0"/>
              </a:rPr>
              <a:t>Example</a:t>
            </a:r>
            <a:endParaRPr lang="en-US" sz="4000" dirty="0">
              <a:latin typeface="Castellar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9052" y="2093209"/>
            <a:ext cx="1247775" cy="809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125" y="1812758"/>
            <a:ext cx="4780780" cy="137052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524259" y="2498021"/>
            <a:ext cx="10689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80202" y="2221022"/>
            <a:ext cx="1871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 in Tabular Form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2674" y="3395842"/>
            <a:ext cx="3764186" cy="154491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491825" y="2755291"/>
            <a:ext cx="1785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Computing Cumulative Distribution Function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0202" y="3395842"/>
            <a:ext cx="2665927" cy="1562357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5164428" y="4168297"/>
            <a:ext cx="2228045" cy="8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164428" y="4177020"/>
            <a:ext cx="2356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of General Histogram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Equalization Formula to each pixel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1004552" y="4177020"/>
            <a:ext cx="9530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004552" y="4168297"/>
            <a:ext cx="0" cy="1781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004552" y="5950039"/>
            <a:ext cx="19447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6163" y="5588089"/>
            <a:ext cx="1390650" cy="7239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402075" y="5682051"/>
            <a:ext cx="12282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Equalized Image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9195515" y="2221022"/>
            <a:ext cx="1803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9375820" y="2197349"/>
            <a:ext cx="0" cy="1019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74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76518"/>
            <a:ext cx="10972800" cy="965915"/>
          </a:xfrm>
        </p:spPr>
        <p:txBody>
          <a:bodyPr/>
          <a:lstStyle/>
          <a:p>
            <a:r>
              <a:rPr lang="en-US" sz="4000" dirty="0" smtClean="0">
                <a:latin typeface="Castellar" pitchFamily="18" charset="0"/>
              </a:rPr>
              <a:t>Background Subtraction</a:t>
            </a:r>
            <a:endParaRPr lang="en-US" sz="4000" dirty="0">
              <a:latin typeface="Castellar" pitchFamily="18" charset="0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695883" y="3089938"/>
            <a:ext cx="1907390" cy="386564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624293" y="2962141"/>
            <a:ext cx="16356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9259910" y="2962141"/>
            <a:ext cx="0" cy="1068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286939"/>
            <a:ext cx="7020431" cy="282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09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868" y="502274"/>
            <a:ext cx="10972800" cy="814589"/>
          </a:xfrm>
        </p:spPr>
        <p:txBody>
          <a:bodyPr/>
          <a:lstStyle/>
          <a:p>
            <a:r>
              <a:rPr lang="en-US" sz="4000" dirty="0" smtClean="0">
                <a:latin typeface="Castellar" pitchFamily="18" charset="0"/>
              </a:rPr>
              <a:t>Cropping the ROI</a:t>
            </a:r>
            <a:endParaRPr lang="en-US" sz="4000" dirty="0">
              <a:latin typeface="Castellar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OpenCV provides the functionality to crop a particular ROI using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arrays.</a:t>
            </a:r>
          </a:p>
          <a:p>
            <a:pPr marL="0" indent="0">
              <a:buNone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39022"/>
            <a:ext cx="2444840" cy="34483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52282" y="5705341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 ‘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)’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193961" y="3962536"/>
            <a:ext cx="5782614" cy="42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430333" y="3593204"/>
            <a:ext cx="234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i,new</a:t>
            </a:r>
            <a:r>
              <a:rPr lang="en-US" dirty="0" smtClean="0"/>
              <a:t> = </a:t>
            </a:r>
            <a:r>
              <a:rPr lang="en-US" dirty="0" err="1" smtClean="0"/>
              <a:t>i</a:t>
            </a:r>
            <a:r>
              <a:rPr lang="en-US" dirty="0" smtClean="0"/>
              <a:t>(</a:t>
            </a:r>
            <a:r>
              <a:rPr lang="en-US" dirty="0" err="1" smtClean="0"/>
              <a:t>x:x+a,y:y+b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193961" y="4069491"/>
            <a:ext cx="5971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= No. of pixels along x-direction from current pixel ‘x’</a:t>
            </a:r>
          </a:p>
          <a:p>
            <a:r>
              <a:rPr lang="en-US" dirty="0" smtClean="0"/>
              <a:t>b = </a:t>
            </a:r>
            <a:r>
              <a:rPr lang="en-US" dirty="0"/>
              <a:t>No. of pixels along </a:t>
            </a:r>
            <a:r>
              <a:rPr lang="en-US" dirty="0" smtClean="0"/>
              <a:t>y-direction </a:t>
            </a:r>
            <a:r>
              <a:rPr lang="en-US" dirty="0"/>
              <a:t>from current pixel </a:t>
            </a:r>
            <a:r>
              <a:rPr lang="en-US" dirty="0" smtClean="0"/>
              <a:t>‘y’</a:t>
            </a:r>
            <a:endParaRPr lang="en-US" dirty="0"/>
          </a:p>
        </p:txBody>
      </p:sp>
      <p:pic>
        <p:nvPicPr>
          <p:cNvPr id="16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5468" y="1929849"/>
            <a:ext cx="1907390" cy="38656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538464" y="5859229"/>
            <a:ext cx="1534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 ‘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i,new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)’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86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842" y="566669"/>
            <a:ext cx="10972800" cy="943377"/>
          </a:xfrm>
        </p:spPr>
        <p:txBody>
          <a:bodyPr/>
          <a:lstStyle/>
          <a:p>
            <a:r>
              <a:rPr lang="en-US" sz="4000" dirty="0" smtClean="0">
                <a:latin typeface="Castellar" pitchFamily="18" charset="0"/>
                <a:cs typeface="Times New Roman" pitchFamily="18" charset="0"/>
              </a:rPr>
              <a:t>Power Ratings</a:t>
            </a:r>
            <a:endParaRPr lang="en-US" sz="4000" dirty="0">
              <a:latin typeface="Castellar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667001"/>
            <a:ext cx="4601180" cy="3124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Consumption:</a:t>
            </a:r>
          </a:p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 pi +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NoIR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camera + LED: 5V, 2A</a:t>
            </a:r>
          </a:p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Pico Projector: charged at 5V, 2A</a:t>
            </a:r>
          </a:p>
          <a:p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LEDs assembly: 12V, 1.2A</a:t>
            </a:r>
          </a:p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Cooling Fan: 12V, 0.15A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330965" y="2409918"/>
            <a:ext cx="3857299" cy="252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u="sng" dirty="0" smtClean="0">
                <a:latin typeface="Times New Roman" pitchFamily="18" charset="0"/>
                <a:cs typeface="Times New Roman" pitchFamily="18" charset="0"/>
              </a:rPr>
              <a:t>Supply: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12V, 4A adapter</a:t>
            </a:r>
          </a:p>
          <a:p>
            <a:pPr marL="0" indent="0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stepped down to 5V 	using buck converters</a:t>
            </a:r>
          </a:p>
        </p:txBody>
      </p:sp>
    </p:spTree>
    <p:extLst>
      <p:ext uri="{BB962C8B-B14F-4D97-AF65-F5344CB8AC3E}">
        <p14:creationId xmlns:p14="http://schemas.microsoft.com/office/powerpoint/2010/main" val="261828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8557" y="140111"/>
            <a:ext cx="10018713" cy="1378974"/>
          </a:xfrm>
        </p:spPr>
        <p:txBody>
          <a:bodyPr/>
          <a:lstStyle/>
          <a:p>
            <a:r>
              <a:rPr lang="en-US" sz="4000" dirty="0" smtClean="0">
                <a:latin typeface="Castellar" pitchFamily="18" charset="0"/>
                <a:cs typeface="Times New Roman" pitchFamily="18" charset="0"/>
              </a:rPr>
              <a:t>Prototype Design</a:t>
            </a:r>
            <a:endParaRPr lang="en-US" sz="4000" dirty="0">
              <a:latin typeface="Castellar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92253" y="1397431"/>
            <a:ext cx="32366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Outside view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13407" y="1397431"/>
            <a:ext cx="33478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Inside view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3" name="Picture 3" descr="F:\Studies\NUST\Nust study\FYP Work\Vein Viewer\Poster and Images\d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724" y="1991617"/>
            <a:ext cx="3969658" cy="474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6949468" y="2987374"/>
            <a:ext cx="4709999" cy="271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49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2960494" y="2789073"/>
            <a:ext cx="7237770" cy="1316781"/>
          </a:xfrm>
        </p:spPr>
        <p:txBody>
          <a:bodyPr/>
          <a:lstStyle/>
          <a:p>
            <a:r>
              <a:rPr lang="en-US" dirty="0" smtClean="0">
                <a:latin typeface="Castellar" pitchFamily="18" charset="0"/>
                <a:cs typeface="Times New Roman" pitchFamily="18" charset="0"/>
              </a:rPr>
              <a:t>Results</a:t>
            </a:r>
            <a:endParaRPr lang="en-US" dirty="0">
              <a:latin typeface="Castellar" pitchFamily="18" charset="0"/>
              <a:cs typeface="Times New Roman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772621"/>
              </p:ext>
            </p:extLst>
          </p:nvPr>
        </p:nvGraphicFramePr>
        <p:xfrm>
          <a:off x="4489345" y="5022335"/>
          <a:ext cx="6306474" cy="1575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6619"/>
                <a:gridCol w="1576619"/>
                <a:gridCol w="1270416"/>
                <a:gridCol w="1882820"/>
              </a:tblGrid>
              <a:tr h="52510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</a:t>
                      </a:r>
                      <a:r>
                        <a:rPr lang="en-US" sz="1400" baseline="0" dirty="0" smtClean="0"/>
                        <a:t> = 78 samples</a:t>
                      </a:r>
                      <a:endParaRPr lang="en-US" sz="1400" dirty="0"/>
                    </a:p>
                  </a:txBody>
                  <a:tcPr marL="70094" marR="70094" marT="35046" marB="35046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Clearly Visible</a:t>
                      </a:r>
                      <a:endParaRPr lang="en-US" sz="1400" dirty="0"/>
                    </a:p>
                  </a:txBody>
                  <a:tcPr marL="70094" marR="70094" marT="35046" marB="35046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Mildly Visible</a:t>
                      </a:r>
                      <a:endParaRPr lang="en-US" sz="1400" dirty="0"/>
                    </a:p>
                  </a:txBody>
                  <a:tcPr marL="70094" marR="70094" marT="35046" marB="35046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Not</a:t>
                      </a:r>
                      <a:r>
                        <a:rPr lang="en-US" sz="1400" baseline="0" dirty="0" smtClean="0"/>
                        <a:t> satisfactorily visible</a:t>
                      </a:r>
                      <a:endParaRPr lang="en-US" sz="1400" dirty="0"/>
                    </a:p>
                  </a:txBody>
                  <a:tcPr marL="70094" marR="70094" marT="35046" marB="35046"/>
                </a:tc>
              </a:tr>
              <a:tr h="52510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Obese</a:t>
                      </a:r>
                      <a:endParaRPr lang="en-US" sz="1400" dirty="0"/>
                    </a:p>
                  </a:txBody>
                  <a:tcPr marL="70094" marR="70094" marT="35046" marB="35046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marL="70094" marR="70094" marT="35046" marB="35046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13</a:t>
                      </a:r>
                      <a:endParaRPr lang="en-US" sz="1400" dirty="0"/>
                    </a:p>
                  </a:txBody>
                  <a:tcPr marL="70094" marR="70094" marT="35046" marB="35046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17</a:t>
                      </a:r>
                      <a:endParaRPr lang="en-US" sz="1400" dirty="0"/>
                    </a:p>
                  </a:txBody>
                  <a:tcPr marL="70094" marR="70094" marT="35046" marB="35046"/>
                </a:tc>
              </a:tr>
              <a:tr h="52510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Non-obese</a:t>
                      </a:r>
                      <a:endParaRPr lang="en-US" sz="1400" dirty="0"/>
                    </a:p>
                  </a:txBody>
                  <a:tcPr marL="70094" marR="70094" marT="35046" marB="35046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26</a:t>
                      </a:r>
                      <a:endParaRPr lang="en-US" sz="1400" dirty="0"/>
                    </a:p>
                  </a:txBody>
                  <a:tcPr marL="70094" marR="70094" marT="35046" marB="35046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15</a:t>
                      </a:r>
                      <a:endParaRPr lang="en-US" sz="1400" dirty="0"/>
                    </a:p>
                  </a:txBody>
                  <a:tcPr marL="70094" marR="70094" marT="35046" marB="35046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 marL="70094" marR="70094" marT="35046" marB="35046"/>
                </a:tc>
              </a:tr>
            </a:tbl>
          </a:graphicData>
        </a:graphic>
      </p:graphicFrame>
      <p:pic>
        <p:nvPicPr>
          <p:cNvPr id="6" name="Picture 2" descr="C:\Users\12bee\Desktop\New folder\IMAG027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645" y="2589648"/>
            <a:ext cx="4041059" cy="227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839" y="2589648"/>
            <a:ext cx="4748980" cy="2165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036366" y="-109240"/>
            <a:ext cx="2349344" cy="28927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341146" y="-316587"/>
            <a:ext cx="2314264" cy="33389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3367" y="195754"/>
            <a:ext cx="2482452" cy="23142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167405" y="4543560"/>
            <a:ext cx="1821489" cy="262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4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59386" y="2890684"/>
            <a:ext cx="10972800" cy="855406"/>
          </a:xfrm>
        </p:spPr>
        <p:txBody>
          <a:bodyPr/>
          <a:lstStyle/>
          <a:p>
            <a:r>
              <a:rPr lang="en-US" sz="4400" dirty="0" smtClean="0">
                <a:latin typeface="Castellar" pitchFamily="18" charset="0"/>
                <a:cs typeface="Times New Roman" pitchFamily="18" charset="0"/>
              </a:rPr>
              <a:t>Recognitions</a:t>
            </a:r>
            <a:endParaRPr lang="en-US" sz="4400" dirty="0">
              <a:latin typeface="Castellar" pitchFamily="18" charset="0"/>
              <a:cs typeface="Times New Roman" pitchFamily="18" charset="0"/>
            </a:endParaRPr>
          </a:p>
        </p:txBody>
      </p:sp>
      <p:pic>
        <p:nvPicPr>
          <p:cNvPr id="6146" name="Picture 2" descr="F:\Studies\NUST\Nust study\FYP Work\Vein Viewer\Poster and Images\endorsment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39" y="0"/>
            <a:ext cx="295275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37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115" y="592428"/>
            <a:ext cx="10972800" cy="788831"/>
          </a:xfrm>
        </p:spPr>
        <p:txBody>
          <a:bodyPr/>
          <a:lstStyle/>
          <a:p>
            <a:r>
              <a:rPr lang="en-US" sz="4000" dirty="0" smtClean="0">
                <a:latin typeface="Castellar" pitchFamily="18" charset="0"/>
                <a:cs typeface="Times New Roman" pitchFamily="18" charset="0"/>
              </a:rPr>
              <a:t>Future Possibilities</a:t>
            </a:r>
            <a:endParaRPr lang="en-US" sz="4000" dirty="0">
              <a:latin typeface="Castellar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This device can be further enhanced to determine very small diameter veins of:</a:t>
            </a:r>
          </a:p>
          <a:p>
            <a:pPr marL="0" indent="0">
              <a:buNone/>
            </a:pPr>
            <a:endParaRPr lang="en-US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septic shock patients</a:t>
            </a:r>
          </a:p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whose veins are contracted due to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profused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sweating</a:t>
            </a:r>
          </a:p>
          <a:p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Moreover, infrared 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rays can also be used in fever screening, blood pressure monitoring, detection of gastrointestinal 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cancer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and other similar IR based medical applications. Also for Blood alcohol concentration measurement and biometric hand recognition</a:t>
            </a:r>
          </a:p>
          <a:p>
            <a:endParaRPr lang="en-US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68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000" y="339213"/>
            <a:ext cx="10018713" cy="1147915"/>
          </a:xfrm>
        </p:spPr>
        <p:txBody>
          <a:bodyPr/>
          <a:lstStyle/>
          <a:p>
            <a:r>
              <a:rPr lang="en-US" sz="4000" dirty="0" smtClean="0">
                <a:latin typeface="Castellar" panose="020A0402060406010301" pitchFamily="18" charset="0"/>
              </a:rPr>
              <a:t>Problem Statement</a:t>
            </a:r>
            <a:endParaRPr lang="en-US" sz="4000" dirty="0">
              <a:latin typeface="Castellar" panose="020A0402060406010301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3000" y="1770152"/>
            <a:ext cx="5367251" cy="471366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attempts to find suitable vein: 2-3 times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As per locally conducted survey</a:t>
            </a:r>
          </a:p>
          <a:p>
            <a:endParaRPr lang="en-US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Complicated venipuncture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intravenous(IV) procedures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esp. obese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pediatric and dark skinned 	patients</a:t>
            </a:r>
          </a:p>
          <a:p>
            <a:pPr marL="0" indent="0">
              <a:buNone/>
            </a:pPr>
            <a:endParaRPr lang="en-US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punctures result in bruising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phlebitis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nerve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injury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Patient’s distress and Decreased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staff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productivity</a:t>
            </a:r>
          </a:p>
        </p:txBody>
      </p:sp>
      <p:pic>
        <p:nvPicPr>
          <p:cNvPr id="1027" name="Picture 3" descr="hqdefa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371" y="2484237"/>
            <a:ext cx="4375340" cy="328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908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061" y="176981"/>
            <a:ext cx="10018713" cy="1091380"/>
          </a:xfrm>
        </p:spPr>
        <p:txBody>
          <a:bodyPr/>
          <a:lstStyle/>
          <a:p>
            <a:r>
              <a:rPr lang="en-US" sz="4000" dirty="0" smtClean="0">
                <a:latin typeface="Castellar" pitchFamily="18" charset="0"/>
                <a:cs typeface="Times New Roman" pitchFamily="18" charset="0"/>
              </a:rPr>
              <a:t>References</a:t>
            </a:r>
            <a:endParaRPr lang="en-US" sz="4000" dirty="0">
              <a:latin typeface="Castellar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1224116"/>
            <a:ext cx="10018713" cy="545690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[1]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Juric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S., &amp;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Zalik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B. (2014). “An innovative approach to near-infrared spectroscopy using a standard mobile device and its clinical application in the real-time visualization of peripheral veins”. BMC medical informatics and decision making, 14(1), 1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[2]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Nundy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Koushik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Kumar, and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Shourjya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Sanyal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"A low cost vein detection system using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integrable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mobile camera 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devices." India Conference (INDICON). 2010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AccuVein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Website. URL: http://www.accuvein.com/.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[4]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VeinViewer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Vision Website. https://www.christiemed.com/. [accessed 2016-03-07]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[5]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Cuper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N. J., de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Graaff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J. C.,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Kalkman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C. J., &amp;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Verdaasdonk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R. M. (2010, February). “The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VascuLuminator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: effectiveness 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of a near-infrared vessel imaging system as a support in arterial puncture in children”. In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BiOS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pp.75550U-75550U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). International Society for Optics and Photonics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[6]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Pakistan Medical &amp; Dental Council website. URL: http://www.pmdc.org.pk/Home/tabid/36/Default.aspx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/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[7] Susan 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Wray; Mark Cope; David T.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Delpy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; John S. Wyatt; E.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Osmund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R. Reynolds, “Characterization of the near infrared absorption spectra of cytochrome </a:t>
            </a:r>
            <a:r>
              <a:rPr lang="en-US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aa</a:t>
            </a:r>
            <a:r>
              <a:rPr lang="en-US" i="1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 and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haemoglobin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for the non-invasive monitoring of cerebral oxygenation,” </a:t>
            </a:r>
            <a:r>
              <a:rPr lang="en-US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Biochimica</a:t>
            </a:r>
            <a:r>
              <a:rPr lang="en-US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et </a:t>
            </a:r>
            <a:r>
              <a:rPr lang="en-US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Biophysica</a:t>
            </a:r>
            <a:r>
              <a:rPr lang="en-US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Acta</a:t>
            </a:r>
            <a:r>
              <a:rPr lang="en-US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(BBA) – Bioenergetics, 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vol. 933, no. 1, pp. 184-192, 1988.</a:t>
            </a:r>
            <a:endParaRPr lang="en-US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[8]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Djerouni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A., Hamada, H.,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Loukil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A., &amp;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Berrached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N. (2014). “Dorsal Hand Vein Image </a:t>
            </a:r>
            <a:r>
              <a:rPr lang="en-US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ContrastEnhancement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Techniques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”.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[9] F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B.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Chiao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; F.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Resta-Flarer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; J. Lesser, J. Ng; A.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Ganz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; D.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Pino-Luey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; H. Bennett; C. Perkins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Jr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; B.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Witek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“Vein visualization: patient characteristic factors and efficacy of a new infrared vein finder technology,” </a:t>
            </a:r>
            <a:r>
              <a:rPr lang="en-US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British Journal of </a:t>
            </a:r>
            <a:r>
              <a:rPr lang="en-US" i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Anaesthesia</a:t>
            </a:r>
            <a:r>
              <a:rPr lang="en-US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vol. 110, no. 6, pp. 966-971, 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2013</a:t>
            </a:r>
          </a:p>
        </p:txBody>
      </p:sp>
    </p:spTree>
    <p:extLst>
      <p:ext uri="{BB962C8B-B14F-4D97-AF65-F5344CB8AC3E}">
        <p14:creationId xmlns:p14="http://schemas.microsoft.com/office/powerpoint/2010/main" val="428968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3000" y="1695148"/>
            <a:ext cx="10018713" cy="4500703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1) </a:t>
            </a: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chemical paste on skin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Not suitable for children, doesn’t work on dark skin</a:t>
            </a: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2) </a:t>
            </a: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ultrasound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expensive equipment, well trained staff</a:t>
            </a:r>
          </a:p>
          <a:p>
            <a:pPr marL="0" indent="0">
              <a:buNone/>
            </a:pPr>
            <a:endParaRPr lang="en-US" sz="20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3) </a:t>
            </a: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secondary light sources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Requires dark room, cause burns</a:t>
            </a:r>
          </a:p>
          <a:p>
            <a:pPr marL="457200" lvl="1" indent="0">
              <a:buNone/>
            </a:pPr>
            <a:endParaRPr lang="en-US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4) </a:t>
            </a: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Near Infrared Spectroscopy for Vein Visualization</a:t>
            </a:r>
          </a:p>
          <a:p>
            <a:pPr marL="0" lvl="0" indent="0" algn="just">
              <a:buNone/>
            </a:pPr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Vein </a:t>
            </a:r>
            <a:r>
              <a: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Viewer, USA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(bulky size) 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[2, 3]</a:t>
            </a:r>
          </a:p>
          <a:p>
            <a:pPr marL="0" lvl="0" indent="0" algn="just">
              <a:buNone/>
            </a:pPr>
            <a:r>
              <a: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  </a:t>
            </a:r>
            <a:r>
              <a:rPr lang="en-US" sz="16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Accuvein</a:t>
            </a:r>
            <a:r>
              <a: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USA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(ribbon needed) [4]</a:t>
            </a:r>
          </a:p>
          <a:p>
            <a:pPr marL="0" indent="0" algn="just">
              <a:buNone/>
            </a:pPr>
            <a:r>
              <a:rPr lang="en-US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-  Vasculuminator</a:t>
            </a:r>
            <a:r>
              <a: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Netherland </a:t>
            </a:r>
            <a:r>
              <a: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(LCD is not user friendly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[5</a:t>
            </a:r>
            <a:r>
              <a:rPr lang="en-US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]</a:t>
            </a:r>
            <a:endParaRPr lang="en-US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42999" y="687022"/>
            <a:ext cx="10018713" cy="99489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ln>
                  <a:noFill/>
                </a:ln>
                <a:solidFill>
                  <a:srgbClr val="2F5897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Castellar" pitchFamily="18" charset="0"/>
                <a:cs typeface="Times New Roman" pitchFamily="18" charset="0"/>
              </a:rPr>
              <a:t>Literature review [1]</a:t>
            </a:r>
            <a:endParaRPr lang="en-US" sz="2800" dirty="0">
              <a:latin typeface="Castellar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38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87734" y="162233"/>
            <a:ext cx="8096359" cy="1150374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Castellar" pitchFamily="18" charset="0"/>
                <a:cs typeface="Times New Roman" pitchFamily="18" charset="0"/>
              </a:rPr>
              <a:t>Our solution</a:t>
            </a:r>
            <a:endParaRPr lang="en-US" sz="2400" dirty="0">
              <a:latin typeface="Castellar" pitchFamily="18" charset="0"/>
              <a:cs typeface="Times New Roman" pitchFamily="18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2268" y="1182414"/>
            <a:ext cx="4680007" cy="52183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Non-Invasive, stand mounted device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Small size and portable</a:t>
            </a:r>
          </a:p>
          <a:p>
            <a:pPr marL="0" indent="0">
              <a:buFont typeface="Arial"/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Tolerant to movement of arm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Easy and Safe to use with no side effects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Works on all patient types regardless of age, size or skin tone</a:t>
            </a:r>
          </a:p>
          <a:p>
            <a:pPr marL="0" indent="0"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effective, affordable for Pakistani market (around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PKR 20,000 for bulk production)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F:\Studies\NUST\Nust study\FYP Work\Vein Viewer\Poster and Images\medical pos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66" y="1"/>
            <a:ext cx="607633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56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1639250" y="324680"/>
            <a:ext cx="10018713" cy="1064172"/>
          </a:xfrm>
        </p:spPr>
        <p:txBody>
          <a:bodyPr/>
          <a:lstStyle/>
          <a:p>
            <a:r>
              <a:rPr lang="en-US" sz="4000" dirty="0" smtClean="0">
                <a:latin typeface="Castellar" pitchFamily="18" charset="0"/>
                <a:cs typeface="Times New Roman" pitchFamily="18" charset="0"/>
              </a:rPr>
              <a:t>Potential</a:t>
            </a:r>
            <a:r>
              <a:rPr lang="en-US" dirty="0" smtClean="0">
                <a:latin typeface="Castellar" pitchFamily="18" charset="0"/>
                <a:cs typeface="Times New Roman" pitchFamily="18" charset="0"/>
              </a:rPr>
              <a:t> </a:t>
            </a:r>
            <a:r>
              <a:rPr lang="en-US" sz="4000" dirty="0" smtClean="0">
                <a:latin typeface="Castellar" pitchFamily="18" charset="0"/>
                <a:cs typeface="Times New Roman" pitchFamily="18" charset="0"/>
              </a:rPr>
              <a:t>Market [6]</a:t>
            </a:r>
            <a:endParaRPr lang="en-US" sz="4000" dirty="0">
              <a:latin typeface="Castellar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9700" y="1416679"/>
            <a:ext cx="4980883" cy="20236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anose="02020603050405020304" pitchFamily="18" charset="0"/>
              </a:rPr>
              <a:t>Blood Testing Labs</a:t>
            </a:r>
            <a:endParaRPr lang="en-US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(4000 labs in Pakistan)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50+ samples are collected daily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245477" y="959963"/>
            <a:ext cx="5754415" cy="2475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 smtClean="0">
                <a:latin typeface="Times New Roman" pitchFamily="18" charset="0"/>
                <a:cs typeface="Times New Roman" panose="02020603050405020304" pitchFamily="18" charset="0"/>
              </a:rPr>
              <a:t>Hospital Wards</a:t>
            </a:r>
          </a:p>
          <a:p>
            <a:pPr marL="0" indent="0" algn="ctr">
              <a:buFont typeface="Arial"/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(1300 govt. hospitals in Pakistan)</a:t>
            </a:r>
          </a:p>
          <a:p>
            <a:pPr marL="0" indent="0" algn="ctr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IV procedures daily in each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hospital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135373" y="4157357"/>
            <a:ext cx="4980883" cy="3040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 smtClean="0">
                <a:latin typeface="Times New Roman" pitchFamily="18" charset="0"/>
                <a:cs typeface="Times New Roman" panose="02020603050405020304" pitchFamily="18" charset="0"/>
              </a:rPr>
              <a:t>Ambulances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Veins of emergency patients are constricted and difficult to find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115665" y="4157357"/>
            <a:ext cx="6014035" cy="3040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latin typeface="Times New Roman" pitchFamily="18" charset="0"/>
                <a:cs typeface="Times New Roman" panose="02020603050405020304" pitchFamily="18" charset="0"/>
              </a:rPr>
              <a:t>Blood Banks</a:t>
            </a:r>
          </a:p>
          <a:p>
            <a:pPr marL="0" indent="0" 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(2500 blood transfusion centers in Pakistan)</a:t>
            </a:r>
          </a:p>
          <a:p>
            <a:pPr marL="0" indent="0" 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1.5m units of blood is transfused annually</a:t>
            </a:r>
          </a:p>
        </p:txBody>
      </p:sp>
      <p:pic>
        <p:nvPicPr>
          <p:cNvPr id="13" name="Picture 2" descr="F:\Studies\NUST\Nust study\FYP Work\Vein Viewer\Poster and Images\-494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607" y="3146632"/>
            <a:ext cx="2267759" cy="1389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2"/>
          <a:stretch/>
        </p:blipFill>
        <p:spPr bwMode="auto">
          <a:xfrm>
            <a:off x="4012325" y="3146634"/>
            <a:ext cx="2250092" cy="1389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4" descr="C:\Users\12bee\AppData\Local\Microsoft\Windows\INetCache\Content.Word\valve-bifurcation.pn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/>
          <a:stretch/>
        </p:blipFill>
        <p:spPr bwMode="auto">
          <a:xfrm>
            <a:off x="1371600" y="3105004"/>
            <a:ext cx="2191968" cy="1472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C:\Users\12bee\Desktop\0 (1)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7497" y="3134153"/>
            <a:ext cx="2545211" cy="140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56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2017974523"/>
              </p:ext>
            </p:extLst>
          </p:nvPr>
        </p:nvGraphicFramePr>
        <p:xfrm>
          <a:off x="6797481" y="141409"/>
          <a:ext cx="4981987" cy="3106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140075247"/>
              </p:ext>
            </p:extLst>
          </p:nvPr>
        </p:nvGraphicFramePr>
        <p:xfrm>
          <a:off x="1516118" y="63062"/>
          <a:ext cx="5058103" cy="3146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3653601895"/>
              </p:ext>
            </p:extLst>
          </p:nvPr>
        </p:nvGraphicFramePr>
        <p:xfrm>
          <a:off x="7047186" y="3479891"/>
          <a:ext cx="5144815" cy="32204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1918582865"/>
              </p:ext>
            </p:extLst>
          </p:nvPr>
        </p:nvGraphicFramePr>
        <p:xfrm>
          <a:off x="1406439" y="3460639"/>
          <a:ext cx="5420031" cy="3397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937500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65172203"/>
              </p:ext>
            </p:extLst>
          </p:nvPr>
        </p:nvGraphicFramePr>
        <p:xfrm>
          <a:off x="914400" y="2133600"/>
          <a:ext cx="10414000" cy="220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Down Arrow 5"/>
          <p:cNvSpPr/>
          <p:nvPr/>
        </p:nvSpPr>
        <p:spPr>
          <a:xfrm>
            <a:off x="1625600" y="4343400"/>
            <a:ext cx="406400" cy="609600"/>
          </a:xfrm>
          <a:prstGeom prst="downArrow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Down Arrow 6"/>
          <p:cNvSpPr/>
          <p:nvPr/>
        </p:nvSpPr>
        <p:spPr>
          <a:xfrm rot="10800000">
            <a:off x="4507344" y="4343400"/>
            <a:ext cx="406400" cy="609600"/>
          </a:xfrm>
          <a:prstGeom prst="downArrow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10196945" y="4343400"/>
            <a:ext cx="406400" cy="609600"/>
          </a:xfrm>
          <a:prstGeom prst="downArrow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732449743"/>
              </p:ext>
            </p:extLst>
          </p:nvPr>
        </p:nvGraphicFramePr>
        <p:xfrm>
          <a:off x="812800" y="5257800"/>
          <a:ext cx="10160000" cy="99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1" name="Title 1"/>
          <p:cNvSpPr txBox="1">
            <a:spLocks/>
          </p:cNvSpPr>
          <p:nvPr/>
        </p:nvSpPr>
        <p:spPr>
          <a:xfrm>
            <a:off x="1470273" y="516193"/>
            <a:ext cx="10018713" cy="10093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smtClean="0">
                <a:latin typeface="Castellar" pitchFamily="18" charset="0"/>
                <a:cs typeface="Times New Roman" pitchFamily="18" charset="0"/>
              </a:rPr>
              <a:t>Technical Discussion</a:t>
            </a:r>
            <a:endParaRPr lang="en-US" sz="4400" dirty="0">
              <a:latin typeface="Castellar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13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55837" y="834746"/>
            <a:ext cx="510802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u="sng" dirty="0" smtClean="0">
                <a:latin typeface="Times New Roman" pitchFamily="18" charset="0"/>
                <a:cs typeface="Times New Roman" pitchFamily="18" charset="0"/>
              </a:rPr>
              <a:t>Main components:</a:t>
            </a:r>
          </a:p>
          <a:p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Near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Infrared source (850nm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) [7]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it-IT" sz="2200" dirty="0" smtClean="0">
                <a:latin typeface="Times New Roman" pitchFamily="18" charset="0"/>
                <a:cs typeface="Times New Roman" pitchFamily="18" charset="0"/>
              </a:rPr>
              <a:t>Raspberry </a:t>
            </a:r>
            <a:r>
              <a:rPr lang="it-IT" sz="2200" dirty="0">
                <a:latin typeface="Times New Roman" pitchFamily="18" charset="0"/>
                <a:cs typeface="Times New Roman" pitchFamily="18" charset="0"/>
              </a:rPr>
              <a:t>Pi 2 Model B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Raspberry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Pi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NoIR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Camera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Pocket Projector</a:t>
            </a:r>
          </a:p>
          <a:p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200" u="sng" dirty="0" smtClean="0">
                <a:latin typeface="Times New Roman" pitchFamily="18" charset="0"/>
                <a:cs typeface="Times New Roman" pitchFamily="18" charset="0"/>
              </a:rPr>
              <a:t>Main Algorithm: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(CLAHE) Contrast Limited Adaptive Histogram Equalization [8]</a:t>
            </a:r>
          </a:p>
        </p:txBody>
      </p:sp>
      <p:sp>
        <p:nvSpPr>
          <p:cNvPr id="5" name="Rectangle 4"/>
          <p:cNvSpPr/>
          <p:nvPr/>
        </p:nvSpPr>
        <p:spPr>
          <a:xfrm>
            <a:off x="6637283" y="797271"/>
            <a:ext cx="55547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u="sng" dirty="0" smtClean="0">
                <a:latin typeface="Times New Roman" pitchFamily="18" charset="0"/>
                <a:cs typeface="Times New Roman" pitchFamily="18" charset="0"/>
              </a:rPr>
              <a:t>Basic Principle:</a:t>
            </a:r>
          </a:p>
          <a:p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Infrared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rays can penetrate into the human tissues up to a depth of about 5 mm before scattering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and deviating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from the initial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direction. [9]</a:t>
            </a:r>
          </a:p>
          <a:p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deoxy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-hemoglobin present in venous blood absorbs the infrared light and the surrounding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tissues reflect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back the light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2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reflected light is captured using an infrared (night-vision) camera and processed in real-time.</a:t>
            </a:r>
          </a:p>
        </p:txBody>
      </p:sp>
    </p:spTree>
    <p:extLst>
      <p:ext uri="{BB962C8B-B14F-4D97-AF65-F5344CB8AC3E}">
        <p14:creationId xmlns:p14="http://schemas.microsoft.com/office/powerpoint/2010/main" val="32054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43440"/>
            <a:ext cx="10972800" cy="844551"/>
          </a:xfrm>
        </p:spPr>
        <p:txBody>
          <a:bodyPr/>
          <a:lstStyle/>
          <a:p>
            <a:r>
              <a:rPr lang="en-US" sz="4000" dirty="0" smtClean="0">
                <a:latin typeface="Castellar" pitchFamily="18" charset="0"/>
              </a:rPr>
              <a:t>IR Absorption in Blood</a:t>
            </a:r>
            <a:endParaRPr lang="en-US" sz="4000" dirty="0">
              <a:latin typeface="Castellar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7111546" y="1814310"/>
            <a:ext cx="3191747" cy="18249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409815"/>
            <a:ext cx="4007537" cy="2844766"/>
          </a:xfrm>
          <a:prstGeom prst="rect">
            <a:avLst/>
          </a:prstGeom>
        </p:spPr>
      </p:pic>
      <p:cxnSp>
        <p:nvCxnSpPr>
          <p:cNvPr id="9" name="Elbow Connector 8"/>
          <p:cNvCxnSpPr/>
          <p:nvPr/>
        </p:nvCxnSpPr>
        <p:spPr>
          <a:xfrm flipV="1">
            <a:off x="4997003" y="1918952"/>
            <a:ext cx="1957589" cy="1313645"/>
          </a:xfrm>
          <a:prstGeom prst="bentConnector3">
            <a:avLst>
              <a:gd name="adj1" fmla="val 868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267459" y="2990947"/>
            <a:ext cx="12939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at 940 nm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1546" y="4243486"/>
            <a:ext cx="4761963" cy="1625438"/>
          </a:xfrm>
          <a:prstGeom prst="rect">
            <a:avLst/>
          </a:prstGeom>
        </p:spPr>
      </p:pic>
      <p:cxnSp>
        <p:nvCxnSpPr>
          <p:cNvPr id="14" name="Elbow Connector 13"/>
          <p:cNvCxnSpPr/>
          <p:nvPr/>
        </p:nvCxnSpPr>
        <p:spPr>
          <a:xfrm>
            <a:off x="4997003" y="4520485"/>
            <a:ext cx="1957589" cy="734096"/>
          </a:xfrm>
          <a:prstGeom prst="bentConnector3">
            <a:avLst>
              <a:gd name="adj1" fmla="val 861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267459" y="4243486"/>
            <a:ext cx="12939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at 850 nm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13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2632</TotalTime>
  <Words>901</Words>
  <Application>Microsoft Office PowerPoint</Application>
  <PresentationFormat>Custom</PresentationFormat>
  <Paragraphs>163</Paragraphs>
  <Slides>20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Executive</vt:lpstr>
      <vt:lpstr>PrécisVeine</vt:lpstr>
      <vt:lpstr>Problem Statement</vt:lpstr>
      <vt:lpstr>PowerPoint Presentation</vt:lpstr>
      <vt:lpstr>Our solution</vt:lpstr>
      <vt:lpstr>Potential Market [6]</vt:lpstr>
      <vt:lpstr>PowerPoint Presentation</vt:lpstr>
      <vt:lpstr>PowerPoint Presentation</vt:lpstr>
      <vt:lpstr>PowerPoint Presentation</vt:lpstr>
      <vt:lpstr>IR Absorption in Blood</vt:lpstr>
      <vt:lpstr>Window Level</vt:lpstr>
      <vt:lpstr>Histogram Equalization</vt:lpstr>
      <vt:lpstr>Example</vt:lpstr>
      <vt:lpstr>Background Subtraction</vt:lpstr>
      <vt:lpstr>Cropping the ROI</vt:lpstr>
      <vt:lpstr>Power Ratings</vt:lpstr>
      <vt:lpstr>Prototype Design</vt:lpstr>
      <vt:lpstr>Results</vt:lpstr>
      <vt:lpstr>Recognitions</vt:lpstr>
      <vt:lpstr>Future Possibilities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PrécisVeine</dc:title>
  <dc:creator>Hafiz Usman Mahmood</dc:creator>
  <cp:lastModifiedBy>Arslan Ahmed</cp:lastModifiedBy>
  <cp:revision>281</cp:revision>
  <dcterms:created xsi:type="dcterms:W3CDTF">2015-10-27T17:31:02Z</dcterms:created>
  <dcterms:modified xsi:type="dcterms:W3CDTF">2016-05-27T05:11:25Z</dcterms:modified>
</cp:coreProperties>
</file>